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90" r:id="rId2"/>
    <p:sldId id="291" r:id="rId3"/>
    <p:sldId id="326" r:id="rId4"/>
    <p:sldId id="324" r:id="rId5"/>
    <p:sldId id="325" r:id="rId6"/>
    <p:sldId id="328" r:id="rId7"/>
    <p:sldId id="329" r:id="rId8"/>
    <p:sldId id="330" r:id="rId9"/>
    <p:sldId id="332" r:id="rId10"/>
    <p:sldId id="33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6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35E2A-17E7-4049-9A39-2A02C7E0B24C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9523F-B6E2-4F79-A634-1FEBAF6F85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0CA838C-BDEE-4A35-90D1-71E9348D7D33}" type="datetimeFigureOut">
              <a:rPr lang="en-US" smtClean="0"/>
              <a:pPr/>
              <a:t>7/5/2011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6B2D15-295E-4A62-91A1-3563D3011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achnet-uk.org.uk/2006%20Projects/Sci-Reactivity_of_Metals/reactivity_of_metals/Uses%20of%20Metals%20Matching%20Exercis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hyperlink" Target="http://www.britglass.org.uk/types-glas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en.wikipedia.org/wiki/File:Dinkelsbuehl_Kirchturm_West.jpg" TargetMode="External"/><Relationship Id="rId2" Type="http://schemas.openxmlformats.org/officeDocument/2006/relationships/hyperlink" Target="http://en.wikipedia.org/wiki/File:Concrete_wal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hyperlink" Target="http://en.wikipedia.org/wiki/File:Encanamento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hyperlink" Target="http://www.google.co.uk/imgres?imgurl=http://img.diytrade.com/cdimg/742398/6291353/0/1215073807/Two_Pieces_Ceramics_Toilet_Sanitary_Ware_KW2023.jpg&amp;imgrefurl=http://www.diytrade.com/china/4/products/4321348/Two_Pieces_Ceramics_Toilet_Sanitary_Ware_KW2023.html&amp;usg=__WY2eyGgzyQxyOGH_jsbtzG6g11c=&amp;h=498&amp;w=408&amp;sz=13&amp;hl=en&amp;start=6&amp;zoom=1&amp;um=1&amp;itbs=1&amp;tbnid=rj0Rv7Psle6YgM:&amp;tbnh=130&amp;tbnw=107&amp;prev=/images?q=ceramic+toilet&amp;um=1&amp;hl=en&amp;safe=active&amp;rls=com.microsoft:*&amp;tbm=isch&amp;ei=RcERTuboFIiyhAeS05TEDQ" TargetMode="Externa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upload.wikimedia.org/wikipedia/commons/2/2c/Bridge_from_dental_porcelai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Properties of glass, ceramics and metals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Lesson Objectives: </a:t>
            </a:r>
          </a:p>
          <a:p>
            <a:r>
              <a:rPr lang="en-GB" dirty="0" smtClean="0"/>
              <a:t>to describe the properties and uses of glass/ceramics</a:t>
            </a:r>
          </a:p>
          <a:p>
            <a:r>
              <a:rPr lang="en-GB" dirty="0" smtClean="0"/>
              <a:t>to describe the properties and uses of metals</a:t>
            </a:r>
          </a:p>
          <a:p>
            <a:endParaRPr lang="en-GB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Starter: </a:t>
            </a:r>
            <a:r>
              <a:rPr lang="en-GB" dirty="0" smtClean="0"/>
              <a:t>List as many </a:t>
            </a:r>
            <a:r>
              <a:rPr lang="en-GB" b="1" dirty="0" smtClean="0"/>
              <a:t>uses</a:t>
            </a:r>
            <a:r>
              <a:rPr lang="en-GB" dirty="0" smtClean="0"/>
              <a:t> for glass as you can...</a:t>
            </a:r>
            <a:r>
              <a:rPr lang="en-GB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Properties and uses of metals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hlinkClick r:id="rId2"/>
              </a:rPr>
              <a:t>http://www.teachnet-uk.org.uk/2006%20Projects/Sci-Reactivity_of_Metals/reactivity_of_metals/Uses%20of%20Metals%20Matching%20Exercise.htm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n-GB" dirty="0" smtClean="0"/>
              <a:t>Lesson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Pass:</a:t>
            </a:r>
          </a:p>
          <a:p>
            <a:r>
              <a:rPr lang="en-GB" b="1" dirty="0" smtClean="0"/>
              <a:t>Identify</a:t>
            </a:r>
            <a:r>
              <a:rPr lang="en-GB" dirty="0" smtClean="0"/>
              <a:t> some properties and uses of glass/ceramics</a:t>
            </a:r>
          </a:p>
          <a:p>
            <a:r>
              <a:rPr lang="en-GB" b="1" dirty="0" smtClean="0"/>
              <a:t>Identify</a:t>
            </a:r>
            <a:r>
              <a:rPr lang="en-GB" dirty="0" smtClean="0"/>
              <a:t> some properties and uses of metals</a:t>
            </a:r>
          </a:p>
          <a:p>
            <a:r>
              <a:rPr lang="en-GB" dirty="0" smtClean="0"/>
              <a:t>Make </a:t>
            </a:r>
            <a:r>
              <a:rPr lang="en-GB" b="1" dirty="0" smtClean="0"/>
              <a:t>some links </a:t>
            </a:r>
            <a:r>
              <a:rPr lang="en-GB" dirty="0" smtClean="0"/>
              <a:t>between the properties and their uses</a:t>
            </a:r>
          </a:p>
          <a:p>
            <a:pPr>
              <a:buNone/>
            </a:pPr>
            <a:r>
              <a:rPr lang="en-GB" b="1" dirty="0" smtClean="0"/>
              <a:t>Merit:</a:t>
            </a:r>
          </a:p>
          <a:p>
            <a:pPr>
              <a:buNone/>
            </a:pPr>
            <a:r>
              <a:rPr lang="en-GB" dirty="0" smtClean="0"/>
              <a:t>All of </a:t>
            </a:r>
            <a:r>
              <a:rPr lang="en-GB" b="1" dirty="0" smtClean="0"/>
              <a:t>Pass</a:t>
            </a:r>
            <a:r>
              <a:rPr lang="en-GB" dirty="0" smtClean="0"/>
              <a:t> outcomes plus...</a:t>
            </a:r>
          </a:p>
          <a:p>
            <a:r>
              <a:rPr lang="en-GB" b="1" dirty="0" smtClean="0"/>
              <a:t>Detailed links </a:t>
            </a:r>
            <a:r>
              <a:rPr lang="en-GB" dirty="0" smtClean="0"/>
              <a:t>between the properties and uses</a:t>
            </a:r>
          </a:p>
          <a:p>
            <a:pPr>
              <a:buNone/>
            </a:pPr>
            <a:r>
              <a:rPr lang="en-GB" b="1" dirty="0" smtClean="0"/>
              <a:t>Distinction:</a:t>
            </a:r>
          </a:p>
          <a:p>
            <a:pPr>
              <a:buNone/>
            </a:pPr>
            <a:r>
              <a:rPr lang="en-GB" dirty="0" smtClean="0"/>
              <a:t>All of </a:t>
            </a:r>
            <a:r>
              <a:rPr lang="en-GB" b="1" dirty="0" smtClean="0"/>
              <a:t>Pass</a:t>
            </a:r>
            <a:r>
              <a:rPr lang="en-GB" dirty="0" smtClean="0"/>
              <a:t> outcomes plus...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Very thorough and detailed links </a:t>
            </a:r>
            <a:r>
              <a:rPr lang="en-GB" dirty="0" smtClean="0"/>
              <a:t>between the properties and 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glass?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Glass is a combination of sand (silica) and other minerals that are melted together at a very high temperature</a:t>
            </a:r>
          </a:p>
          <a:p>
            <a:r>
              <a:rPr lang="en-GB" dirty="0" smtClean="0"/>
              <a:t>Obsidian is a hard, black, glassy type of stone occurs naturally around the mouth of a volcano when an eruption melts the sand</a:t>
            </a:r>
          </a:p>
          <a:p>
            <a:r>
              <a:rPr lang="en-GB" dirty="0" smtClean="0"/>
              <a:t>Silica is melted and combined with soda ash and limestone to make glass</a:t>
            </a:r>
          </a:p>
          <a:p>
            <a:r>
              <a:rPr lang="en-GB" dirty="0" smtClean="0"/>
              <a:t>Different substances can be added to glass to change its properties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/>
          </a:bodyPr>
          <a:lstStyle/>
          <a:p>
            <a:r>
              <a:rPr lang="en-GB" dirty="0" smtClean="0"/>
              <a:t>glass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2050" name="Picture 2" descr="http://www.theposhreview.com/wp-content/uploads/2009/07/poshreviewwine-glass-po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429846"/>
            <a:ext cx="3268699" cy="2190029"/>
          </a:xfrm>
          <a:prstGeom prst="rect">
            <a:avLst/>
          </a:prstGeom>
          <a:noFill/>
        </p:spPr>
      </p:pic>
      <p:pic>
        <p:nvPicPr>
          <p:cNvPr id="2052" name="Picture 4" descr="http://www.muranojewellery.co.uk/images/fifi-murano-glass-vase-v14580zpba-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214422"/>
            <a:ext cx="2714604" cy="2714604"/>
          </a:xfrm>
          <a:prstGeom prst="rect">
            <a:avLst/>
          </a:prstGeom>
          <a:noFill/>
        </p:spPr>
      </p:pic>
      <p:pic>
        <p:nvPicPr>
          <p:cNvPr id="2054" name="Picture 6" descr="http://www.cookware-sets-reviews.com/images/glass_cookwa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571480"/>
            <a:ext cx="2678925" cy="1785950"/>
          </a:xfrm>
          <a:prstGeom prst="rect">
            <a:avLst/>
          </a:prstGeom>
          <a:noFill/>
        </p:spPr>
      </p:pic>
      <p:pic>
        <p:nvPicPr>
          <p:cNvPr id="2056" name="Picture 8" descr="http://www.faversham.org/upload/images/Glass%20-%20Selling%20Church/Selling%20Ch%20stained%20glass%20091005%20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1571612"/>
            <a:ext cx="1997870" cy="2663827"/>
          </a:xfrm>
          <a:prstGeom prst="rect">
            <a:avLst/>
          </a:prstGeom>
          <a:noFill/>
        </p:spPr>
      </p:pic>
      <p:pic>
        <p:nvPicPr>
          <p:cNvPr id="2058" name="Picture 10" descr="http://www.wheelsofitaly.com/wiki/images/c/cb/Windshield-spiderwe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4572008"/>
            <a:ext cx="3682371" cy="17859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0430" y="0"/>
            <a:ext cx="44530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7"/>
              </a:rPr>
              <a:t>http://www.britglass.org.uk/types-glass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60" name="Picture 12" descr="Commercial Glass (Glass Type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2500306"/>
            <a:ext cx="142875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ceramics?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Ceramics are non-metallic, solid materials that have been formed by heating and then cooling</a:t>
            </a:r>
          </a:p>
          <a:p>
            <a:r>
              <a:rPr lang="en-GB" dirty="0" smtClean="0"/>
              <a:t>There are different types of ceramic materials:</a:t>
            </a:r>
          </a:p>
          <a:p>
            <a:pPr lvl="1"/>
            <a:r>
              <a:rPr lang="en-GB" dirty="0" smtClean="0"/>
              <a:t>Structural ceramics, such as brick and roofing tiles</a:t>
            </a:r>
          </a:p>
          <a:p>
            <a:pPr lvl="1"/>
            <a:r>
              <a:rPr lang="en-GB" dirty="0" err="1" smtClean="0"/>
              <a:t>Whiteware</a:t>
            </a:r>
            <a:r>
              <a:rPr lang="en-GB" dirty="0" smtClean="0"/>
              <a:t> ceramics, such as pottery, porcelain and tableware</a:t>
            </a:r>
          </a:p>
          <a:p>
            <a:pPr lvl="1"/>
            <a:r>
              <a:rPr lang="en-GB" dirty="0" smtClean="0"/>
              <a:t>Technical ceramics, such as those used in the Space Shuttle project and biomedical implants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n-GB" dirty="0" smtClean="0"/>
              <a:t>Structural ceramics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33794" name="Picture 2" descr="http://upload.wikimedia.org/wikipedia/commons/thumb/8/83/Concrete_wall.jpg/220px-Concrete_wa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4062732" cy="2714644"/>
          </a:xfrm>
          <a:prstGeom prst="rect">
            <a:avLst/>
          </a:prstGeom>
          <a:noFill/>
        </p:spPr>
      </p:pic>
      <p:pic>
        <p:nvPicPr>
          <p:cNvPr id="33796" name="Picture 4" descr="http://upload.wikimedia.org/wikipedia/commons/thumb/6/69/Encanamento.JPG/200px-Encanament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3" y="142852"/>
            <a:ext cx="2140465" cy="2857520"/>
          </a:xfrm>
          <a:prstGeom prst="rect">
            <a:avLst/>
          </a:prstGeom>
          <a:noFill/>
        </p:spPr>
      </p:pic>
      <p:pic>
        <p:nvPicPr>
          <p:cNvPr id="33798" name="Picture 6" descr="http://www.wickes.co.uk/content/ebiz/wickes/invt/166303/Terra-Ceramic-Floor-Tile_larg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3500438"/>
            <a:ext cx="3143272" cy="3143272"/>
          </a:xfrm>
          <a:prstGeom prst="rect">
            <a:avLst/>
          </a:prstGeom>
          <a:noFill/>
        </p:spPr>
      </p:pic>
      <p:pic>
        <p:nvPicPr>
          <p:cNvPr id="33800" name="Picture 8" descr="http://upload.wikimedia.org/wikipedia/commons/thumb/5/5b/Dinkelsbuehl_Kirchturm_West.jpg/220px-Dinkelsbuehl_Kirchturm_West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78938" y="4357694"/>
            <a:ext cx="3314334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Whiteware</a:t>
            </a:r>
            <a:r>
              <a:rPr lang="en-GB" dirty="0" smtClean="0"/>
              <a:t> ceramics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2770" name="Picture 2" descr="http://image.made-in-china.com/2f0j00VBQaszuRvhcb/Ceramic-Tableware-Set-CS-00970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3571900" cy="2357454"/>
          </a:xfrm>
          <a:prstGeom prst="rect">
            <a:avLst/>
          </a:prstGeom>
          <a:noFill/>
        </p:spPr>
      </p:pic>
      <p:pic>
        <p:nvPicPr>
          <p:cNvPr id="32772" name="Picture 4" descr="http://img.ehowcdn.co.uk/article-page-main/ehow-uk/images/a06/ir/ne/do-drill-ceramic-porcelain-sink_-80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785794"/>
            <a:ext cx="2428877" cy="2374902"/>
          </a:xfrm>
          <a:prstGeom prst="rect">
            <a:avLst/>
          </a:prstGeom>
          <a:noFill/>
        </p:spPr>
      </p:pic>
      <p:pic>
        <p:nvPicPr>
          <p:cNvPr id="32774" name="Picture 6" descr="http://www.museumwales.ac.uk/media/8/3/6/8/pottery-porcelain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3929066"/>
            <a:ext cx="3333750" cy="2533650"/>
          </a:xfrm>
          <a:prstGeom prst="rect">
            <a:avLst/>
          </a:prstGeom>
          <a:noFill/>
        </p:spPr>
      </p:pic>
      <p:pic>
        <p:nvPicPr>
          <p:cNvPr id="32776" name="Picture 8" descr="http://t1.gstatic.com/images?q=tbn:ANd9GcTBt7rBX868nSnQ_HnB47T_RLbfiPxSpT9VKtGlWiBkoRfnYKDWDSI9JqUo:img.diytrade.com/cdimg/742398/6291353/0/1215073807/Two_Pieces_Ceramics_Toilet_Sanitary_Ware_KW2023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4000504"/>
            <a:ext cx="2214578" cy="26906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en-GB" dirty="0" smtClean="0"/>
              <a:t>Technical ceramics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1746" name="Picture 2" descr="File:Bridge from dental porcelai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142984"/>
            <a:ext cx="4262446" cy="2605420"/>
          </a:xfrm>
          <a:prstGeom prst="rect">
            <a:avLst/>
          </a:prstGeom>
          <a:noFill/>
        </p:spPr>
      </p:pic>
      <p:pic>
        <p:nvPicPr>
          <p:cNvPr id="31748" name="Picture 4" descr="http://www.mse.umd.edu/whatismse/images/ceramics-shutt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857363"/>
            <a:ext cx="2857520" cy="3893579"/>
          </a:xfrm>
          <a:prstGeom prst="rect">
            <a:avLst/>
          </a:prstGeom>
          <a:noFill/>
        </p:spPr>
      </p:pic>
      <p:pic>
        <p:nvPicPr>
          <p:cNvPr id="31750" name="Picture 6" descr="electronic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3929066"/>
            <a:ext cx="2000264" cy="27255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metals are made from metal atoms. For example, copper is made from copper atoms and magnesium is made from magnesium atoms</a:t>
            </a:r>
          </a:p>
          <a:p>
            <a:r>
              <a:rPr lang="en-GB" dirty="0" smtClean="0"/>
              <a:t>The metal atoms all form ‘metallic bonds’ and this is where the metals get their properties</a:t>
            </a:r>
            <a:endParaRPr lang="en-GB" dirty="0"/>
          </a:p>
        </p:txBody>
      </p:sp>
      <p:pic>
        <p:nvPicPr>
          <p:cNvPr id="29698" name="Picture 2" descr="http://www.bbc.co.uk/schools/gcsebitesize/science/images/gcsechem_6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357694"/>
            <a:ext cx="1928810" cy="2169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3248</TotalTime>
  <Words>295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Properties of glass, ceramics and metals</vt:lpstr>
      <vt:lpstr>Lesson outcomes</vt:lpstr>
      <vt:lpstr>What is glass?</vt:lpstr>
      <vt:lpstr>glass</vt:lpstr>
      <vt:lpstr>What are ceramics?</vt:lpstr>
      <vt:lpstr>Structural ceramics</vt:lpstr>
      <vt:lpstr>Whiteware ceramics</vt:lpstr>
      <vt:lpstr>Technical ceramics</vt:lpstr>
      <vt:lpstr>metals</vt:lpstr>
      <vt:lpstr>Properties and uses of metals</vt:lpstr>
    </vt:vector>
  </TitlesOfParts>
  <Company>Lancashire County Council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Proteins</dc:title>
  <dc:creator>swarren</dc:creator>
  <cp:lastModifiedBy>swarren</cp:lastModifiedBy>
  <cp:revision>361</cp:revision>
  <dcterms:created xsi:type="dcterms:W3CDTF">2011-04-23T09:42:18Z</dcterms:created>
  <dcterms:modified xsi:type="dcterms:W3CDTF">2011-07-05T06:50:12Z</dcterms:modified>
</cp:coreProperties>
</file>