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90" r:id="rId2"/>
    <p:sldId id="291" r:id="rId3"/>
    <p:sldId id="297" r:id="rId4"/>
    <p:sldId id="298" r:id="rId5"/>
    <p:sldId id="308" r:id="rId6"/>
    <p:sldId id="309" r:id="rId7"/>
    <p:sldId id="310" r:id="rId8"/>
    <p:sldId id="312" r:id="rId9"/>
    <p:sldId id="311" r:id="rId10"/>
    <p:sldId id="313" r:id="rId11"/>
    <p:sldId id="320" r:id="rId12"/>
    <p:sldId id="321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5E2A-17E7-4049-9A39-2A02C7E0B24C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523F-B6E2-4F79-A634-1FEBAF6F8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CA838C-BDEE-4A35-90D1-71E9348D7D33}" type="datetimeFigureOut">
              <a:rPr lang="en-US" smtClean="0"/>
              <a:pPr/>
              <a:t>6/29/2011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6B2D15-295E-4A62-91A1-3563D3011F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making-polythene-cracking-and-polymerisation/4427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the-use-of-nylon-in-parachutes/216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vs</a:t>
            </a:r>
            <a:r>
              <a:rPr lang="en-GB" dirty="0" smtClean="0"/>
              <a:t> synthetic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Lesson Objectives: </a:t>
            </a:r>
          </a:p>
          <a:p>
            <a:r>
              <a:rPr lang="en-GB" dirty="0" smtClean="0"/>
              <a:t>to describe the properties and uses of some natural fibres</a:t>
            </a:r>
          </a:p>
          <a:p>
            <a:r>
              <a:rPr lang="en-GB" dirty="0" smtClean="0"/>
              <a:t>to describe the properties and uses of some synthetic fibres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Skills:</a:t>
            </a:r>
          </a:p>
          <a:p>
            <a:r>
              <a:rPr lang="en-GB" dirty="0" smtClean="0"/>
              <a:t>Making notes</a:t>
            </a:r>
          </a:p>
          <a:p>
            <a:r>
              <a:rPr lang="en-GB" dirty="0" smtClean="0"/>
              <a:t>Recording results</a:t>
            </a:r>
          </a:p>
          <a:p>
            <a:pPr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Versatility, comfort and ability to dye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sheep breeds with their own unique </a:t>
            </a:r>
            <a:r>
              <a:rPr lang="en-US" dirty="0" err="1" smtClean="0"/>
              <a:t>fibre</a:t>
            </a:r>
            <a:r>
              <a:rPr lang="en-US" dirty="0" smtClean="0"/>
              <a:t> characteristics provide different wools for a wide range of products.</a:t>
            </a:r>
          </a:p>
          <a:p>
            <a:endParaRPr lang="en-US" dirty="0" smtClean="0"/>
          </a:p>
          <a:p>
            <a:r>
              <a:rPr lang="en-US" dirty="0" smtClean="0"/>
              <a:t>Wool is </a:t>
            </a:r>
            <a:r>
              <a:rPr lang="en-US" b="1" dirty="0" smtClean="0"/>
              <a:t>comfortable to wear </a:t>
            </a:r>
            <a:r>
              <a:rPr lang="en-US" dirty="0" smtClean="0"/>
              <a:t>because of its </a:t>
            </a:r>
            <a:r>
              <a:rPr lang="en-US" b="1" dirty="0" smtClean="0"/>
              <a:t>elasticity</a:t>
            </a:r>
            <a:r>
              <a:rPr lang="en-US" dirty="0" smtClean="0"/>
              <a:t>, and </a:t>
            </a:r>
            <a:r>
              <a:rPr lang="en-US" b="1" dirty="0" smtClean="0"/>
              <a:t>moisture absorbing </a:t>
            </a:r>
            <a:r>
              <a:rPr lang="en-US" dirty="0" smtClean="0"/>
              <a:t>qualities.</a:t>
            </a:r>
          </a:p>
          <a:p>
            <a:endParaRPr lang="en-US" dirty="0" smtClean="0"/>
          </a:p>
          <a:p>
            <a:r>
              <a:rPr lang="en-US" dirty="0" smtClean="0"/>
              <a:t>Wool is </a:t>
            </a:r>
            <a:r>
              <a:rPr lang="en-US" b="1" dirty="0" smtClean="0"/>
              <a:t>easy to dye</a:t>
            </a:r>
            <a:r>
              <a:rPr lang="en-US" dirty="0" smtClean="0"/>
              <a:t>. The scales on the surface of the wool </a:t>
            </a:r>
            <a:r>
              <a:rPr lang="en-US" dirty="0" err="1" smtClean="0"/>
              <a:t>fibre</a:t>
            </a:r>
            <a:r>
              <a:rPr lang="en-US" dirty="0" smtClean="0"/>
              <a:t> diffuse light giving less reflection and a softer </a:t>
            </a:r>
            <a:r>
              <a:rPr lang="en-US" dirty="0" err="1" smtClean="0"/>
              <a:t>colour</a:t>
            </a:r>
            <a:r>
              <a:rPr lang="en-US" dirty="0" smtClean="0"/>
              <a:t>. The proteins in the core of the </a:t>
            </a:r>
            <a:r>
              <a:rPr lang="en-US" dirty="0" err="1" smtClean="0"/>
              <a:t>fibre</a:t>
            </a:r>
            <a:r>
              <a:rPr lang="en-US" dirty="0" smtClean="0"/>
              <a:t> absorb and combine with a wide variety of </a:t>
            </a:r>
            <a:r>
              <a:rPr lang="en-US" b="1" dirty="0" smtClean="0"/>
              <a:t>dyes</a:t>
            </a:r>
            <a:r>
              <a:rPr lang="en-US" dirty="0" smtClean="0"/>
              <a:t> and allows the wool to </a:t>
            </a:r>
            <a:r>
              <a:rPr lang="en-US" b="1" dirty="0" smtClean="0"/>
              <a:t>hold its </a:t>
            </a:r>
            <a:r>
              <a:rPr lang="en-US" b="1" dirty="0" err="1" smtClean="0"/>
              <a:t>colour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GB" dirty="0" smtClean="0"/>
              <a:t>Synthetic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u="sng" dirty="0" smtClean="0"/>
              <a:t>Polymerisation</a:t>
            </a:r>
          </a:p>
          <a:p>
            <a:pPr>
              <a:buNone/>
            </a:pPr>
            <a:r>
              <a:rPr lang="en-US" sz="2200" dirty="0" smtClean="0"/>
              <a:t>Some small molecules can join together to make very long molecules called </a:t>
            </a:r>
            <a:r>
              <a:rPr lang="en-US" sz="2200" b="1" dirty="0" smtClean="0"/>
              <a:t>polymers</a:t>
            </a:r>
            <a:r>
              <a:rPr lang="en-US" sz="2200" dirty="0" smtClean="0"/>
              <a:t>. This process is called </a:t>
            </a:r>
            <a:r>
              <a:rPr lang="en-US" sz="2200" b="1" dirty="0" err="1" smtClean="0"/>
              <a:t>polymerisation</a:t>
            </a:r>
            <a:r>
              <a:rPr lang="en-US" sz="2200" b="1" dirty="0" smtClean="0"/>
              <a:t>.</a:t>
            </a:r>
          </a:p>
          <a:p>
            <a:pPr>
              <a:buNone/>
            </a:pPr>
            <a:r>
              <a:rPr lang="en-US" sz="2200" dirty="0" smtClean="0"/>
              <a:t>Many </a:t>
            </a:r>
            <a:r>
              <a:rPr lang="en-US" sz="2200" b="1" dirty="0" smtClean="0"/>
              <a:t>polymers</a:t>
            </a:r>
            <a:r>
              <a:rPr lang="en-US" sz="2200" dirty="0" smtClean="0"/>
              <a:t> are made from chemicals that are obtained from crude oil. For example, molecules of </a:t>
            </a:r>
            <a:r>
              <a:rPr lang="en-US" sz="2200" b="1" dirty="0" err="1" smtClean="0"/>
              <a:t>ethene</a:t>
            </a:r>
            <a:r>
              <a:rPr lang="en-US" sz="2200" b="1" dirty="0" smtClean="0"/>
              <a:t> </a:t>
            </a:r>
            <a:r>
              <a:rPr lang="en-US" sz="2200" dirty="0" smtClean="0"/>
              <a:t>join together to make </a:t>
            </a:r>
            <a:r>
              <a:rPr lang="en-US" sz="2200" b="1" dirty="0" smtClean="0"/>
              <a:t>poly(</a:t>
            </a:r>
            <a:r>
              <a:rPr lang="en-US" sz="2200" b="1" dirty="0" err="1" smtClean="0"/>
              <a:t>ethene</a:t>
            </a:r>
            <a:r>
              <a:rPr lang="en-US" sz="2200" b="1" dirty="0" smtClean="0"/>
              <a:t>)</a:t>
            </a:r>
            <a:r>
              <a:rPr lang="en-US" sz="2200" dirty="0" smtClean="0"/>
              <a:t>, commonly known as </a:t>
            </a:r>
            <a:r>
              <a:rPr lang="en-US" sz="2200" b="1" dirty="0" smtClean="0"/>
              <a:t>polythene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5058" name="Picture 2" descr="http://www.bbc.co.uk/schools/gcsebitesize/science/images/ocrchem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143380"/>
            <a:ext cx="3000396" cy="1961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211669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http://www.bbc.co.uk/learningzone/clips/making-polythene-cracking-and-polymerisation/4427.html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Condenstion</a:t>
            </a:r>
            <a:r>
              <a:rPr lang="en-GB" dirty="0" smtClean="0"/>
              <a:t> polymerisation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</a:t>
            </a:r>
            <a:r>
              <a:rPr lang="en-US" b="1" dirty="0" smtClean="0"/>
              <a:t>polymers</a:t>
            </a:r>
            <a:r>
              <a:rPr lang="en-US" dirty="0" smtClean="0"/>
              <a:t> are not made from </a:t>
            </a:r>
            <a:r>
              <a:rPr lang="en-US" b="1" dirty="0" err="1" smtClean="0"/>
              <a:t>alkene</a:t>
            </a:r>
            <a:r>
              <a:rPr lang="en-US" b="1" dirty="0" smtClean="0"/>
              <a:t> monomers</a:t>
            </a:r>
            <a:r>
              <a:rPr lang="en-US" dirty="0" smtClean="0"/>
              <a:t>. These are called </a:t>
            </a:r>
            <a:r>
              <a:rPr lang="en-US" b="1" dirty="0" smtClean="0"/>
              <a:t>condensation polymers</a:t>
            </a:r>
            <a:r>
              <a:rPr lang="en-US" dirty="0" smtClean="0"/>
              <a:t>. </a:t>
            </a:r>
            <a:r>
              <a:rPr lang="en-US" b="1" dirty="0" smtClean="0"/>
              <a:t>Nylon</a:t>
            </a:r>
            <a:r>
              <a:rPr lang="en-US" dirty="0" smtClean="0"/>
              <a:t> and </a:t>
            </a:r>
            <a:r>
              <a:rPr lang="en-US" b="1" dirty="0" smtClean="0"/>
              <a:t>polyesters</a:t>
            </a:r>
            <a:r>
              <a:rPr lang="en-US" dirty="0" smtClean="0"/>
              <a:t> are like this.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They can be drawn into </a:t>
            </a:r>
            <a:r>
              <a:rPr lang="en-US" b="1" dirty="0" smtClean="0"/>
              <a:t>very fine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and woven into cloth for clothing.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Often, </a:t>
            </a:r>
            <a:r>
              <a:rPr lang="en-US" b="1" dirty="0" smtClean="0"/>
              <a:t>natural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such as </a:t>
            </a:r>
            <a:r>
              <a:rPr lang="en-US" b="1" dirty="0" smtClean="0"/>
              <a:t>cotton</a:t>
            </a:r>
            <a:r>
              <a:rPr lang="en-US" dirty="0" smtClean="0"/>
              <a:t> are mixed with </a:t>
            </a:r>
            <a:r>
              <a:rPr lang="en-US" b="1" dirty="0" smtClean="0"/>
              <a:t>nylon</a:t>
            </a:r>
            <a:r>
              <a:rPr lang="en-US" dirty="0" smtClean="0"/>
              <a:t> or </a:t>
            </a:r>
            <a:r>
              <a:rPr lang="en-US" b="1" dirty="0" smtClean="0"/>
              <a:t>polyester </a:t>
            </a:r>
            <a:r>
              <a:rPr lang="en-US" b="1" dirty="0" err="1" smtClean="0"/>
              <a:t>fibres</a:t>
            </a:r>
            <a:r>
              <a:rPr lang="en-US" b="1" dirty="0" smtClean="0"/>
              <a:t> </a:t>
            </a:r>
            <a:r>
              <a:rPr lang="en-US" dirty="0" smtClean="0"/>
              <a:t>to make a </a:t>
            </a:r>
            <a:r>
              <a:rPr lang="en-US" b="1" dirty="0" smtClean="0"/>
              <a:t>soft</a:t>
            </a:r>
            <a:r>
              <a:rPr lang="en-US" dirty="0" smtClean="0"/>
              <a:t> but </a:t>
            </a:r>
            <a:r>
              <a:rPr lang="en-US" b="1" dirty="0" smtClean="0"/>
              <a:t>hard-wearing cloth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nylon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There are </a:t>
            </a:r>
            <a:r>
              <a:rPr lang="en-GB" b="1" dirty="0" smtClean="0"/>
              <a:t>different types </a:t>
            </a:r>
            <a:r>
              <a:rPr lang="en-GB" dirty="0" smtClean="0"/>
              <a:t>of nylon, each with it’s </a:t>
            </a:r>
            <a:r>
              <a:rPr lang="en-GB" b="1" dirty="0" smtClean="0"/>
              <a:t>own</a:t>
            </a:r>
            <a:r>
              <a:rPr lang="en-GB" dirty="0" smtClean="0"/>
              <a:t> set of </a:t>
            </a:r>
            <a:r>
              <a:rPr lang="en-GB" b="1" dirty="0" smtClean="0"/>
              <a:t>properties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b="1" dirty="0" smtClean="0"/>
              <a:t>crystalline</a:t>
            </a:r>
            <a:r>
              <a:rPr lang="en-GB" dirty="0" smtClean="0"/>
              <a:t> nature of nylon gives it the following </a:t>
            </a:r>
            <a:r>
              <a:rPr lang="en-GB" b="1" dirty="0" smtClean="0"/>
              <a:t>properties</a:t>
            </a:r>
            <a:r>
              <a:rPr lang="en-GB" dirty="0" smtClean="0"/>
              <a:t> – </a:t>
            </a:r>
          </a:p>
          <a:p>
            <a:r>
              <a:rPr lang="en-GB" dirty="0" smtClean="0"/>
              <a:t>Excellent wear resistance</a:t>
            </a:r>
          </a:p>
          <a:p>
            <a:r>
              <a:rPr lang="en-GB" dirty="0" smtClean="0"/>
              <a:t>Excellent chemical resistance</a:t>
            </a:r>
          </a:p>
          <a:p>
            <a:r>
              <a:rPr lang="en-GB" dirty="0" smtClean="0"/>
              <a:t>Very good heat resistance</a:t>
            </a:r>
          </a:p>
          <a:p>
            <a:pPr>
              <a:buNone/>
            </a:pPr>
            <a:r>
              <a:rPr lang="en-GB" dirty="0" smtClean="0"/>
              <a:t>Nylon is also – </a:t>
            </a:r>
          </a:p>
          <a:p>
            <a:r>
              <a:rPr lang="en-GB" dirty="0" smtClean="0"/>
              <a:t>Strong and elastic</a:t>
            </a:r>
          </a:p>
          <a:p>
            <a:r>
              <a:rPr lang="en-GB" dirty="0" smtClean="0"/>
              <a:t>Easy to launder</a:t>
            </a:r>
          </a:p>
          <a:p>
            <a:r>
              <a:rPr lang="en-GB" dirty="0" smtClean="0"/>
              <a:t>Quick to dry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http://www.bbc.co.uk/learningzone/clips/the-use-of-nylon-in-parachutes/2164.html</a:t>
            </a:r>
            <a:r>
              <a:rPr lang="en-GB" dirty="0" smtClean="0"/>
              <a:t>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en-GB" dirty="0" smtClean="0"/>
              <a:t>Lesson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Pass:</a:t>
            </a:r>
          </a:p>
          <a:p>
            <a:r>
              <a:rPr lang="en-GB" dirty="0" smtClean="0"/>
              <a:t>Identify some natural and synthetic fibres</a:t>
            </a:r>
          </a:p>
          <a:p>
            <a:r>
              <a:rPr lang="en-GB" dirty="0" smtClean="0"/>
              <a:t>Compare the tensile strength natural and synthetic fibres</a:t>
            </a:r>
          </a:p>
          <a:p>
            <a:r>
              <a:rPr lang="en-GB" dirty="0" smtClean="0"/>
              <a:t>Describe some other properties and uses of natural and synthetic fibres</a:t>
            </a:r>
          </a:p>
          <a:p>
            <a:pPr>
              <a:buNone/>
            </a:pPr>
            <a:r>
              <a:rPr lang="en-GB" b="1" dirty="0" smtClean="0"/>
              <a:t>Merit:</a:t>
            </a:r>
          </a:p>
          <a:p>
            <a:pPr>
              <a:buNone/>
            </a:pPr>
            <a:r>
              <a:rPr lang="en-GB" dirty="0" smtClean="0"/>
              <a:t>All of </a:t>
            </a:r>
            <a:r>
              <a:rPr lang="en-GB" b="1" dirty="0" smtClean="0"/>
              <a:t>Pass</a:t>
            </a:r>
            <a:r>
              <a:rPr lang="en-GB" dirty="0" smtClean="0"/>
              <a:t> outcomes plus...</a:t>
            </a:r>
          </a:p>
          <a:p>
            <a:r>
              <a:rPr lang="en-GB" dirty="0" smtClean="0"/>
              <a:t>Detailed links between the properties and uses of natural and synthetic fibres</a:t>
            </a:r>
          </a:p>
          <a:p>
            <a:pPr>
              <a:buNone/>
            </a:pPr>
            <a:r>
              <a:rPr lang="en-GB" b="1" dirty="0" smtClean="0"/>
              <a:t>Distinction:</a:t>
            </a:r>
          </a:p>
          <a:p>
            <a:pPr>
              <a:buNone/>
            </a:pPr>
            <a:r>
              <a:rPr lang="en-GB" dirty="0" smtClean="0"/>
              <a:t>All of </a:t>
            </a:r>
            <a:r>
              <a:rPr lang="en-GB" b="1" dirty="0" smtClean="0"/>
              <a:t>Pass</a:t>
            </a:r>
            <a:r>
              <a:rPr lang="en-GB" dirty="0" smtClean="0"/>
              <a:t> outcomes plus...</a:t>
            </a:r>
          </a:p>
          <a:p>
            <a:r>
              <a:rPr lang="en-GB" dirty="0" smtClean="0"/>
              <a:t> Very thorough and detailed links between the properties and uses of natural and synthetic fibres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GB" dirty="0" smtClean="0"/>
              <a:t>Natural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Natural </a:t>
            </a:r>
            <a:r>
              <a:rPr lang="en-US" dirty="0" err="1" smtClean="0"/>
              <a:t>fibres</a:t>
            </a:r>
            <a:r>
              <a:rPr lang="en-US" dirty="0" smtClean="0"/>
              <a:t> come from plants and animals.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5362" name="AutoShape 2" descr="data:image/jpg;base64,/9j/4AAQSkZJRgABAQAAAQABAAD/2wCEAAkGBhQSERUUEhQUFRUWFxYXFxgYGBQXGhYYGhYXFRcXGBQYHCYeFxokGRgVHy8gIycpLCwsFx4xNTAqNSYrLCkBCQoKDgwOGg8PGiwkHyQsLCwsLCwsLCwsLCwpLCosLCksLCksKSwsLCwsKSwsLCwsLCksLCwsKSwsLCwsLCwsLP/AABEIAKYBLwMBIgACEQEDEQH/xAAcAAABBQEBAQAAAAAAAAAAAAAEAAEDBQYCBwj/xAA/EAABAgQEAwcCAgoBBAMBAAABAhEAAxIhBAUxQVFhcQYTIoGRobHB8DLRBxQjQlJicoKi4fEVc5Kyo8LiVP/EABoBAAMBAQEBAAAAAAAAAAAAAAABAgMEBgX/xAAnEQACAgEEAQQCAwEAAAAAAAAAAQIRIQMSMUEEIlFh8BMygZHBFP/aAAwDAQACEQMRAD8A7phwiJaIcIj0Z8ohoh6Imoh6IAIaIVETUQqIAIaIVETUQ9EAENEKiJqIVEAENENRE9EKiACCiFRE9EKiACCiFRE9EKiACCiFRE9EKiARBRDUQRRCogAHohUQRRCogAHohURPRD0QDIkSH1LQy5Ye0TUQ6JJJYB4QA1EKiDP1QuxEGHKGD39oiWpGPJahJlP3cKiDF4YiOAmKUk+CarkHEqJE4U8DBcuY2gjv9Z5Rk5z6Roox7YGcIeEcpktrBK55PKIiH1ikpdibj0QEcI5ogiiFRGiVGbdg1EKiCO7hd3AB3RD0RNRD0QCIaIeiJqIeiACCiHoiaiHogAgohURPRD0QAD0Q9ET0QqIAIKIVET0QqIBEHdwu7ieiHogAH7uF3cEd3C7uAAfu4XdwR3cP3cFhYN3cLu4J7uF3cFhYN3cLu4J7uFRBYA/dw9EEoljeJhLRzjOU6LjGwWTgSqCpeECN/SO6kswERKlhnHzHPKTlhm6SjwSgjUe8czpv80QUwxTDWkD1ThaeBiNSOcTUQu7jZRowc7B6IXdwR3cLu4uyQfu4XdwRRCogsAfu4bu4Kohu7hWAN3cIy4J7uF3cFgPRD0RNRD0QWBDRCoieiFRBYiGiFRE9EPRBYEFEKiJ6IVEFgQ0QqIn7uIZ6FuiilqvG7vTSfw83aE5UCyNRCogju4Xdw7FZAJcLu4I7uEJcKwsil4d9wIlTgCeEdoSH0guXOHCMZzmuDaCg+QSXguLAcrxOnCy2sH6mJ5k0EWgV4x3TkbVGJGuQA7huEDGXBSg8VGbT1y52HYmhSlJWAOIABPIE/d42TcFbMZVJ0gqcoIpf95QSGBNyCb8BY3jvu4nMvTr9IClT5n6wuWQmgAKTqFNSAw2PifVtYvdXJnV8E3dwu7h8vmmZLSogAl3A5EiJpvhSTwBPoHhqVqxNNOiCiF3cTyUkpSSGJAJ5EhyInw+DUtVKQ5g3JZDPBWT10AHipKRcD8SgN9bOfKJe7iTOskWZuHlkBzN7zXaWkqYcySPIGCF4YjURnHVUm6ZpKDilaA+7hd3BJRaI8MutCVMRUAWOo5HnF7s0RWLIu7hd3EyFgqUkapZ/MOIJw8l1B9HhOaSsFFt0dYTIFrTVoNn3iHHZUZTOQXjVrzAJT0EZjNcaVFzpHFHyZOXwdr0IqPyAd3CoghCXDw8yUQAaVMSBYE6/TnHZvRx0+AaiKftDm68NLEwIBHeUlyfwlJIUG08QaNLLwijcAtfY7RT43KzikzJK0GgTGUz3CUguDp+O3QGM5ai4Tyawg7trBY0R13cAYhakLmrQKmT+FyHKUg6cWvbUEQdluKTOlpmIYhQBsXvuHGrFx5RrvMnF1Z1RDENrFf2xxM3DYdE1FmnSQp2AUlSmKXOgNrwL2twiZuDAmvLmFQ7pTEUTrlPi/dBIpf8AmiHqrNdFrTeLLyiFRFL2Hz5WLwwVMDTZajLmBiPEA4LHQkX6vGolYJStBFfkVWS4O6AqIVEAdt1TMPhFzUkpMtUtbjcCYklJYEsdPOLPB1KlpWpIFV7OQxPhuQNmhLUTdIHptKziiGKbjz+/eDU4RRFQBYbxa5FlyT41ByCQl9tHPsImeqoqxw03J0UasKoByCBHFEaPPMUlKb76RVYaSlZSAoMb9AIyh5KkvUaT8dr9QKiF3cHY0ywulD+Z1gxOUApDK6k6dBFf9EKsj8E7ophLieTgVFQBBAOhILNeD14eXKcrNTCpukA4POzMmupzLIZJGztGOp5VYibQ8fuQsZhkJVSldR3szQAZQSuoJDr8Kj/SDT7k+sDZnjZUieSKmekAvc6O55xpcF2cIQFT5iirWlHhCXvS++8KPk0lfJT8e264KadLNSG0cv6affOK7tdhyjDomlBIRNlLdtBWAojjY+8a3DzkVkACzMPmB+1slc2SZLfjBSGvqC3u0Kfk3hIIePVNsF/UVU1WYkNcXD6x3h8kBmCYtTCkpIHWoE+/qYz/AOsqQO7qUSRLnyqv3kzk1LBP/cCz/cIv8rwU2cKppVLSUh3F1DakbPGb8mckaLx4xYHNEuUlEtBBASz762t5tFgrLkhLzagkkWDX5HkRBOF7LYdJClBSiLh1Fhd9mgNGNlzgA9xMUkpezpUUke0Ja8tu2xvRi3uoP/6LLAKnUCdndizfTTrHOTguqnYsTBqJiUN+8oW+xBYXZ7B4h6smqbKWnFO0iuxKGniYVBhKVLCf5isKKn6BoqJkwGYxe2w1MG5jNvA+UTk965bT34wouslSV4J80w/7IUS2tqzHTjrFdk2RqRh0aCz31c3PSNRiZlaYrU4UoN739Bxi46skRLTi1RLlnZ5CCVqutTPwFLsw84nzBKUjwgQ07GUp1ivxeKKg32Yyeo28migksHcmemionrweM9jVmZMpTaCcww/dgMdeesQSMWkoKkoZQ0v9+kWsZQi3yvLQhI7wgnhtF2lSNIxWGzdTso+sWEnNZqj+zQTzaFOT7CMUuDR4khrRVImiog+8dTZM2hywLaRncUJ8tTgVCBWNkuaYOtSP4fGlbasoC4ULpIpJBG7QZ2NylWHkqEwg+JZTuACtWnAGx6kxzlq5k5SkzEd2Uq3B01DEWNvmLr9XCEMPwjf3jbV1U44MNPTcXkx36VcRVls8EBQFG7Mawyh0MRJzNGKwqUTBWlaEHX+UF7c4g7VTO/TMkpKTUktvcFxY8xFJ2TmnuJbm4TSfIkFvSOWLOhoqsXhDluJkFCz3S5kpaVFWndgpmoWDuUrOhYvtHseIzlApAUAVJKkh9UhnPQOPWMfNwSMRg8UiZLVMpBUAmkLBSKqkE/vAPyOm8YzL+0xWpMyqvu8LLllTNczlFTjYlh6QTkxxSNn20zAzcHiJb/ilkasNQQ54WjX5ZjEfqmHISD+yl0gf9tO0eZpxXeomVB0lKhe7uCNI0OT5mf1LDAaoloGv8o1ggwawbEYh0flt5RX5h2y/V0TFKuEIUrhcB29WDxUqz6lBJLWvGF7V53XKmpv4ksOiiALcGMXZJv8AH56ZspBNipKVNwdIJHqYnyGee8AZ3Fjw4vGTkTKkhjoAPS2kabs/NpIJa3rBVIC+x+Ely0ggXd339fpAmK7QMAE6xmu2faNf61JlSjY1rX/SBSBy8RH/AIxDOxhKXQwUzHnw6f6jO2x0aIT2mJM4VJL+F7HlfXpF9hMYJkzwhkpGjBh0aMFgK5wQVL2Fz+W3QRvMskJlSn1KtTFXQE+YzUBLkAkF7gHS4N+cAnNVzWSm3EwJmeOCwRGfwuamUu3SEsgXGJwS5Ku8CxB+U9pkqBKtWJJPJg3vAAScSltH3HGJpPZxEmkhSr1A33ar4BDc4b4BA8kJKsPNUzJWqVpso92gngKkp9Y0kxZLM5H0ihQElUxOjkEcnSCD5KBPlF3h8cFpFP7wf6tCsGDYrFghhYvFZkmRFJJUzoWu5DVEmoqHUqPpFviUpTffjvFdKxylLCJe6iSdWcvABdS8QGI33MJZcbR0Mubd+JjiXhllTAgDcmBoEVePksCVH0ECZTKrJLcukaLE5clWunzACqZamTDWBFwiUCIbEoAF4FRmAA1gTMsxNPwP9awJgA5hinLDjtrDyZIp8TDz+/SKleJIuQ3W3oILw0+pN79RCkuykwmaEqBqFR2A0I6xnZ6KXQUlJOif97wXjMVS5SSDwNvhxFLLmFanKiS+5iosll32eycKKVKL3Iby0jbYWSlCWAHOM1kiiAHi6ViGgcgSCZ1+kZfOcRsLRaY3NAlN94xubZkHtrwEOLA3eHlpCmFwLFy+lofLcrpE5J/CqYVpu7BSE1C+njqtzjLdj80MyXiFn/8ArxAF9goBuWhPnAnaLtquSpC5Jfu1HvU38UtTA2/iDAg7XiHJdlUGdoMiSlYIZy49n+hjGdl8uKBNlkXlzlpLbuywfRQjX43tghYlkIJKlADS9QUzF9IbIcOvv5xmISmuhYu72KCf8EwIA/svIonKqHhmIDW0Ug39QoekZrAdmk4XNcRI7tsPi0KVISWUkrlspTE/hLFfh2BEegJWEjaKbtBmJpqTdcsiajjUlyR/cmpP90DyCMlnOQd0Zi0hrqqA00f4jjIJlOHQ+tCP/URoMwxCZhmsXRNRWD1kKY+dEVv6mkJQhx+BPsGgWAAZ8oTEqDtYxjMRhUqKhUokzZaLknwulVn0s8anNcsmBwhz0jHYcTBPZSS4L6cAQ49YLdiNbhEEqAAPl/qLDETJkqYAVW19G/MRU4DMe7UFGzB/Qj84zua9qps6dYNba+pHxw5QTYI3PZ2TLxk7EqMw94CiSgBvwoFSmHNalegjdI7PYeShimokM5PxwjLfo6yOXLR3tLTC5NyfxFwCLB/K14btP2u7ub3bsSfbj6xLdDoll5ciXiQhBPdM7EuxfQHeLftDnQlSnGgbdn2bnGMk5+lE0KUR58P+IOzDtZhp0ghVJAJsQDoSN/u8JoEQIz8kOd9uHKB8XiFKFaRbkC0Zif2jlkqpAABIAHQEe0WHZv8ASGiXKXLWm5YA8nOvCHaoR6Z2WxwVKSAXYasz84GzbtFTN7vf8Qa7h/azx592e7XNOIUTT1sx34bi0brtFhZKpJUgglLObOzki+sL9soawAKzImaol02Hsf8A9RqsiWkIISSWUXJ/m8Xo5I8o8pxHaFyXLlKC54gEEH2EHdku2Su8SgBRSVMoDVw/1U/lBabA3mKxRmTShywv86xY4ZKZYcABogwBrJUE7N6fZifFSDSxh1SwHYZg83EweEhW3QwQrFUiKvASUy0skMPt4pu1OfGWlkXJ4DSJcmhpWX+JzTgdIy+ZZwyrnf7eOMsxtaBq/NwfNxaM92txgSGSWUdgxPRxprFriyWa2XjFiZLNqCLlzYub25RdYzE0oelPVx7GPJ8D2vUwQC4SD62P31jWjMytHIgFuRD2gVIDjMsSSXf3B8oiGYEBgYoc5zLuywdWmmz8YMyoGY3UD6xW6woWKzIgsdD1+9YHkzFAuyo23Z/s+CStQF+O3ADzi6OSov4RDWBFH2fmTCl1WGz6mLLFrUU21/KJJ2ECd9OEVGIzhCTc/hPzaJlG3ZSdFRjsfMVNoJAsL6M/1gaZlpZwQehc+0CZxmIClKsxLgkOByjM5j2smIsLDkSx8xDjglnq3YnKEplTypQNeJnzG5KVw8oqsz7Oy5a1gF62cG++3LQ+cEoxXcg06X+YBxeOBWlSixZQZrmwX6+H3hNDspsrykoIqchE2UE63T3ljyaun+0RukK8aSAdCl/Q38x7xTLw4MmaXZSBLUk2uO9QSx6fMaibhwka+m8AwfEzFKZKdYmk9mRrMUTvE2DktcwXOxNukCQjBdosmMhApUwS4A4JaYEp6ALjFZv2pAmoUl3SABzFn6C3qmPQu1sqpBqckiyQW34+ugvHkWcYAhJqSEkAh922cbWYNEyvoEey4WUhWGTNSoLNAJUGYuAdPURgc5xEuViUqLMUTUniC6SB7GM5lPaedKlCShTIK0hQPNg5PBn83h8dmIxCybH9oQN3BK/zT7QlOxtBH64VzAhIJeoAAOS7KFvvSNz2S/Q+ozO+xfhGqZYId9iW8y0XP6OexiJQRiZiXm0WfRLsbDjrfnHoKprB4qvcQDgcilyk0pFoynbbs8ickrYBQ/C33brGmxmasDGL7R59UhSQW1DxQjx3Op5rKAqqlw+ztdjuHBiGYlLMCDfzZgW5ip46zfDUTCR/EDx3v/xAJneHhw6Hf1BjmmnZaJ1SQEhTgkqCiOApIH19IiwSAEKqs4LdbH4UI5lTnQf9ahvoVRGZnuLcmH5MH6ROeBk+9jf8glT/APtFkc+nUas4L7ggIJAPk8U8v8dIex9mLn0+BE0qZUzWD35Clj0tb0h20IfBYmpYfVQWg+YIB9SPSPUv0e9nCjxqYlRN7HmI867GYNK8SkLvd+Nxe8e75VKShPhAAtow+I1hFLImy5wUkIER47EBoEzDNRLS5LczGYmZ2pdwekVusKo0qMeGLmK/HlChVbQ3jOTc2KX9zEeFzmpPmd3htCTIpuZk3IZvLl5xR5tJ7wncq8Atdy9j+caQlClXHL79YtezmSJKipaQbul/3db9dfWCugPK8p7PzzMKUoUT4WsWILC/k9uUehSMmnyJSQtLskORxAaPQcDlqEXADxJi0BjAo0B5lMwoJcpudXjTdnckAYszkcDpYXiLNpaawzW1izyfMAbDaHwBeyEUhthHcydaKjOM+RLAuHMV87tAyQeI6xKlbHRJnmYhIMea53mgvf0tF5nWKMwuoty1/wAR9YymbJSE2TUeh16N+cavgkzWNzWY1JUSHUxdmfQfMVszGK3UefuLiO8zWXIpYa+7QHOW5u32w+kc+Sj2rH4ggsdRqOHJuMUOOzIkg8CG+PrDYrGVJdJ1JfjraxiqmhxzP3rGpJoMZ2oPcKlPSFA08nBt0quOrbRquzOeGekEq0AccOX1jybHKJQLkXO3JJ9iDHo/6PJIEissSXYUpdgwPi1Z29YlO2M3ip7IKthFAvtQkKYkPtFxOcyikj8V/bjHn2YZKqVNKvESSw3Z9/L4g7KLvMc3QtJLnztGDzkhZNrENyHQRY5lMIuGY2Lag63ikxM+NaTRm2Zuc4sWvY9L/flGs7HZWictJH4grhYnYudDt5RlsaQ7HY7cHvGw/RjKEyZ4fCUpJWdyknYmwBJAO9o50s4LR7hhJ6UpAdi28RTszBsD7iBcNkzsVLUR1+9YWZ5CUpJk36kn2jQCszTEKIZIbVyd4xeZqubO3zFnjVzAopUoAjUM3xFTj3pL6avGsUQzGdoZKjckcha3lFDS6NR4Xd9GN/8A2Gn88XedKvrGXJPP8VufH5EZakcjiyZJc0i76ab/AGImMsBwSPCSBz3J5s/sICSSC+nDk0TCbZgA1rtqX1/52jOjREhmByRuw8tD7fMMmbSmxbT011+9o6wWXKmEBOm5i0xPZdSEPUFcR1Zm9oewlsEyabTOBBp8W+ge2o/LaPobKMylrlgJLkADnwEfNi5Skm76+41+kaTJu182WWqLAueZZnvyMNOuQPYe0WW97SApr3D6hr/SM/jkGQhizHQgC3Xj5cYz+I7clZ2ckX4AuaRFfm/bB5ZSpyq7B+I8N+DQk0mPLQXmGbPb40/0YKwYSmXbVusYZWZVKduJbS4DwVg8+Lso2eHuySegdm0d+VuoApax18o9FwCEpFtS0eO5Vn4RMS2p2ANxtbjzj1rK1VIBLjTVn9jFXgC3XPCd4q8ZmmoG0QZpNNJYlxFFl+YXqWlTcR7kpMSnZTVAma5qASAb7xXyO0tHE8rfLxa9q0S6UrRSXF+Y5HkXtzEee5vPZglxckeWo5RcsIkM7XZrOXPQElg1RINxdrg/I4xYZVmwSwUTpo5jF4vEk0qe/wCFR1YKBYPyb3iP/qTAA8PXb6RlGSZTs9Xm5rJKfEUh9nHw0Z/M8VLUPCpuAt/qMWnONjbjAmLzRQJA535h423Iih85PjNru49YrydtOXxbziXGzHV973iAffs0Yt3ko1+LxwEwgEb+xuCI5m5jVya3H/iKHFrcA31v5lV/MxzLxBqFXQ8xo8Cm6FRZqxdSmHF32Fw/Tc9I9D/RfnMtEuhZZKE94sq/fmTVUpTfh+ceWomcHcOTzGnlC79SUoL2NulIDexEJTplUfS//V5SwQlSbNp5j6e0YjtVmtMusFJKFJNuVzb+l48xwfaSdIKlJWTUXOmoUS553JgnGdplLIIFplRKSXA0FuANz5xW9NCou8Xjyq40OrebGKPH4sDfrAmKzP8AZsHcMDy1p87O8VvflTgi5fyfmeF4f5PYVCnLdRO4JPoXP0gzK85Xh5U5Ms0mYEJKgSDS9RbzaK+URSbhweDuGPw3+UOQNB/UTf8ACHf3HvGd0Oj6A7JdsUzsMGuqWEBQdyWDOXvGkw+OqJCdRpfUEWBG0fOOR56cKSpJe7qAOoO3O8er4PtGmZK76Wt6WqD3bZLdQI2i7QML7QS/E6k/1A26X+sZjM0IAtVpoS7P0jV4POZWKQzglrh2I8/pGE7QYgJJAVa/ttGqZDMpnkxn4cYocUtilGlIv/URUfNyB5RYYzGJUpibFiQz6KqP+NUVcxZJ2ckk9XjKTtlLg6koBClLNgLauVEsw6Bz6cYjUXD7X+/iCJ4SQkEskAhI1c2KiW3Js/TYW4TKdIDM9+o0eJsouMkxTAflFhOzoE0fYjNSZwRpdvu/t6RMvGB3UNUsdAfvQ9TFbiaC8xLi3Xbez/EV4VbXT4vEiRVYatvpzvtDTpQcpQ5uPO5EYuVsaO8vnHvJY2rB+kFt3sqvVUtCX/mTUkA+Sqh/cmAsvS01PKr/ABB4cxHEjEMEu7PSvbwK5DofSJa9Vr7yWuCGVNZXkfcN9Y5UrU/d4fEYYoWUnVyH2N2eFNSdtH9/ytGuOSC7nIKe6LgFSEsf7QQX2tHtWEzaVJwsgd4CRKSFK1dTeIjj/wAR4lNdYw4/kQByYH1DH2hjniwtAUSEpAAAJ0Bv6gRnpSpUVJZs9lwvbKQ9aiySqn2BD+pgvMsxkAVy1JuBw1OnWPC0ZsaqSAEuGAKrHUb63iZecLSVywTZ9dma2to1tJio2ObZ0ghRHgOrAljxIcMLj4jK4vG1LBvSLsNgGO3nFXMx61zE1G5cFubvA80kAh7sp+js3yfSE3eCQ4zTMRM6Sz0Z9PIwEmYWfg7trqwHK5GnOGwU1qibGkgcybN6EnyiZAaXMTqpSpaU6aXUb9aPeIS2tlrI4k1BksSUAOdfCxV1s2l2BiHFJpJ0JuHBd9+kTpxSaelTCxDgJ42It7wNNLkHfXr9sYFfYHS5JLqOgYdSw05tDSZli7W03+YlWFFJIekG192qPsPaOShjpZuHG+u0HQieeXQ97MDw2YegPvHCTUQSQOPoNhzh0IBsXe7N5i46xHUybnS3Rze2+ggSsCxEoIRNJckUhP4f3rFw7g0gtw31ivmqNFLWCnfa4A0/tEEKzWqWJZGhDHUtqRVwtETMggXs411F29IKoCFS3SBs/wA6wkLuPLze0SzZjJpsAkna5L3L9GgaaptNHttZ7O2/OGgCsXONIGgNJPGoMkjq6fmIBOIKhxtbbX0iRUwrlXLkOH1LfiAHqYFn2UePxBH2BnYmG4HDlprHYnFIIa/Hlc+hf2iCWthV7NZm19X9IZKw7KNiD5cH84qhBEnVXCkt5Mr4Bg3K80mSxMIaggBY4sQxHMFi8V8hJEwA7ukdCG+sDqXqIa5wBoJ3amZUJiP2ZTYUkgKu9w5dVi56wJmnaBc4v+FyVFr3dhFMVw6lX6NFiCkzw7kbev3pCnACnmlOr3dIJPK/xA6jYefzDqLgdG+sTQI6UQ3P6Hn1+YJVi9DYulg9mtTZmILgGAam0juoFPMH1Bt8/MDQ0ycaudX9NNfWE1iPPrcbxFOUSS2nL/cOk6/e35iFQHJmXjozD66RGqffY+UKdok8R8Ej8odCLDLl+P8AplzD/wDGu/xAyJrgvwp8tQfKJMtV+MjUS1j1DA+5HpAgSX16RCXqZfRZKkVd2TfxpS/8QBA9dBEYWA/EWGwIc7cbD1juRO8UkHThweYXb0ER4qUylC+qg/8AmP8A7CJXsPAbhhSx1sFjiNr87+0DY7DuvXSsHkRb8omMyqUgi5unmSCbeik+kNPlMpQIsS46KYRmrTEyvodRawcF/wCEcTx6CDZqBWSHJmJBSOqKr/DdeERTcFRLJq8SiE0AGpgzlX8Lulhd32gnLE1LlPqkhOrECo/Av0EaTli0JAuHH7RDkPo+ugYk9G9Y4WQpVR3Jcf0udelMcoklMwAkHxfUgj/GHSAO8CdiWfqR6tFCHysCmc4BPd2fjUk252Md4sEIQRo59TbXoGjvC3QpQs4DniXu+3A+Yg44VSpADNe2+xPymM5TqV/P+FJclWjCkIKtgr1NFR+U+sPKWwG4Cb8H1+DB+OSRKloGqJZKv6lkKP8AjSPKAZSKkl7AknqwpAHDf0ilK1YmqO3AlAHVyWZ3uEB+TBXrHKTUCVKJUGAFySGN35Mn1jvGyab7eHTiznzgdEwhJYsH9bD784FlWIKIdVJbcggQkS3Kuv8AqFChx4GgWai/QmJELqTv4Rxs7j0t9IUKK5QHKpruTvEK1k6369IUKGkAXhASiYP6CPO31gKYq4PL/UPCiY/s/vQ2cqSAzPcOeXADjHNRBBhQo1JJ5qy4Xv4fzjjEIAWvkTChRPYyNclkg8X9i3zESlXh4UUhNE04ME/0gwz/ABChRK4ERgx0nTpChRQx0A8YlQfDfZ7/AD8e8KFCYHE1ACQeNR8rW+Ydnljkr5EKFC6EF5KlJ713tL4tqtA+HhSpNRlktYLV/wCBUsvxeFCjJv1P70X0Td2FS5ShZTLNhY0rU/TX/iBsSTWH/ev/AJP+frDwoO/7EySQnw0v+FYI83SfpBs5dLH+FEk/3EoL+Ti3KGhRLy/vwVwRS5dafESVlVLvq/icvd/va4C1CkKGoVfm9/RrQoUVHkkImoCJwDWBKvKywPkQNh5viB3KifMaP5woUVHK/gRZJlAgtYMTxchlKd+LAaxdD8KUr/glzbc6FHXcmr/yhQo5dZek00+ylRNrnrSq9dYO13KgbcrRNLwrlMtLDblxJhQocscexAlNUqz3di7alwWLsQYrsX4mskAAABICRx8zzMKFGkGV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data:image/jpg;base64,/9j/4AAQSkZJRgABAQAAAQABAAD/2wCEAAkGBhQSERUUEhQUFRUWFxYXFxgYGBQXGhYYGhYXFRcXGBQYHCYeFxokGRgVHy8gIycpLCwsFx4xNTAqNSYrLCkBCQoKDgwOGg8PGiwkHyQsLCwsLCwsLCwsLCwpLCosLCksLCksKSwsLCwsKSwsLCwsLCksLCwsKSwsLCwsLCwsLP/AABEIAKYBLwMBIgACEQEDEQH/xAAcAAABBQEBAQAAAAAAAAAAAAAEAAEDBQYCBwj/xAA/EAABAgQEAwcCAgoBBAMBAAABAhEAAxIhBAUxQVFhcQYTIoGRobHB8DLRBxQjQlJicoKi4fEVc5Kyo8LiVP/EABoBAAMBAQEBAAAAAAAAAAAAAAABAgMEBgX/xAAnEQACAgEEAQQCAwEAAAAAAAAAAQIRIQMSMUEEIlFh8BMygZHBFP/aAAwDAQACEQMRAD8A7phwiJaIcIj0Z8ohoh6Imoh6IAIaIVETUQqIAIaIVETUQ9EAENEKiJqIVEAENENRE9EKiACCiFRE9EKiACCiFRE9EKiACCiFRE9EKiARBRDUQRRCogAHohUQRRCogAHohURPRD0QDIkSH1LQy5Ye0TUQ6JJJYB4QA1EKiDP1QuxEGHKGD39oiWpGPJahJlP3cKiDF4YiOAmKUk+CarkHEqJE4U8DBcuY2gjv9Z5Rk5z6Roox7YGcIeEcpktrBK55PKIiH1ikpdibj0QEcI5ogiiFRGiVGbdg1EKiCO7hd3AB3RD0RNRD0QCIaIeiJqIeiACCiHoiaiHogAgohURPRD0QAD0Q9ET0QqIAIKIVET0QqIBEHdwu7ieiHogAH7uF3cEd3C7uAAfu4XdwR3cP3cFhYN3cLu4J7uF3cFhYN3cLu4J7uFRBYA/dw9EEoljeJhLRzjOU6LjGwWTgSqCpeECN/SO6kswERKlhnHzHPKTlhm6SjwSgjUe8czpv80QUwxTDWkD1ThaeBiNSOcTUQu7jZRowc7B6IXdwR3cLu4uyQfu4XdwRRCogsAfu4bu4Kohu7hWAN3cIy4J7uF3cFgPRD0RNRD0QWBDRCoieiFRBYiGiFRE9EPRBYEFEKiJ6IVEFgQ0QqIn7uIZ6FuiilqvG7vTSfw83aE5UCyNRCogju4Xdw7FZAJcLu4I7uEJcKwsil4d9wIlTgCeEdoSH0guXOHCMZzmuDaCg+QSXguLAcrxOnCy2sH6mJ5k0EWgV4x3TkbVGJGuQA7huEDGXBSg8VGbT1y52HYmhSlJWAOIABPIE/d42TcFbMZVJ0gqcoIpf95QSGBNyCb8BY3jvu4nMvTr9IClT5n6wuWQmgAKTqFNSAw2PifVtYvdXJnV8E3dwu7h8vmmZLSogAl3A5EiJpvhSTwBPoHhqVqxNNOiCiF3cTyUkpSSGJAJ5EhyInw+DUtVKQ5g3JZDPBWT10AHipKRcD8SgN9bOfKJe7iTOskWZuHlkBzN7zXaWkqYcySPIGCF4YjURnHVUm6ZpKDilaA+7hd3BJRaI8MutCVMRUAWOo5HnF7s0RWLIu7hd3EyFgqUkapZ/MOIJw8l1B9HhOaSsFFt0dYTIFrTVoNn3iHHZUZTOQXjVrzAJT0EZjNcaVFzpHFHyZOXwdr0IqPyAd3CoghCXDw8yUQAaVMSBYE6/TnHZvRx0+AaiKftDm68NLEwIBHeUlyfwlJIUG08QaNLLwijcAtfY7RT43KzikzJK0GgTGUz3CUguDp+O3QGM5ai4Tyawg7trBY0R13cAYhakLmrQKmT+FyHKUg6cWvbUEQdluKTOlpmIYhQBsXvuHGrFx5RrvMnF1Z1RDENrFf2xxM3DYdE1FmnSQp2AUlSmKXOgNrwL2twiZuDAmvLmFQ7pTEUTrlPi/dBIpf8AmiHqrNdFrTeLLyiFRFL2Hz5WLwwVMDTZajLmBiPEA4LHQkX6vGolYJStBFfkVWS4O6AqIVEAdt1TMPhFzUkpMtUtbjcCYklJYEsdPOLPB1KlpWpIFV7OQxPhuQNmhLUTdIHptKziiGKbjz+/eDU4RRFQBYbxa5FlyT41ByCQl9tHPsImeqoqxw03J0UasKoByCBHFEaPPMUlKb76RVYaSlZSAoMb9AIyh5KkvUaT8dr9QKiF3cHY0ywulD+Z1gxOUApDK6k6dBFf9EKsj8E7ophLieTgVFQBBAOhILNeD14eXKcrNTCpukA4POzMmupzLIZJGztGOp5VYibQ8fuQsZhkJVSldR3szQAZQSuoJDr8Kj/SDT7k+sDZnjZUieSKmekAvc6O55xpcF2cIQFT5iirWlHhCXvS++8KPk0lfJT8e264KadLNSG0cv6affOK7tdhyjDomlBIRNlLdtBWAojjY+8a3DzkVkACzMPmB+1slc2SZLfjBSGvqC3u0Kfk3hIIePVNsF/UVU1WYkNcXD6x3h8kBmCYtTCkpIHWoE+/qYz/AOsqQO7qUSRLnyqv3kzk1LBP/cCz/cIv8rwU2cKppVLSUh3F1DakbPGb8mckaLx4xYHNEuUlEtBBASz762t5tFgrLkhLzagkkWDX5HkRBOF7LYdJClBSiLh1Fhd9mgNGNlzgA9xMUkpezpUUke0Ja8tu2xvRi3uoP/6LLAKnUCdndizfTTrHOTguqnYsTBqJiUN+8oW+xBYXZ7B4h6smqbKWnFO0iuxKGniYVBhKVLCf5isKKn6BoqJkwGYxe2w1MG5jNvA+UTk965bT34wouslSV4J80w/7IUS2tqzHTjrFdk2RqRh0aCz31c3PSNRiZlaYrU4UoN739Bxi46skRLTi1RLlnZ5CCVqutTPwFLsw84nzBKUjwgQ07GUp1ivxeKKg32Yyeo28migksHcmemionrweM9jVmZMpTaCcww/dgMdeesQSMWkoKkoZQ0v9+kWsZQi3yvLQhI7wgnhtF2lSNIxWGzdTso+sWEnNZqj+zQTzaFOT7CMUuDR4khrRVImiog+8dTZM2hywLaRncUJ8tTgVCBWNkuaYOtSP4fGlbasoC4ULpIpJBG7QZ2NylWHkqEwg+JZTuACtWnAGx6kxzlq5k5SkzEd2Uq3B01DEWNvmLr9XCEMPwjf3jbV1U44MNPTcXkx36VcRVls8EBQFG7Mawyh0MRJzNGKwqUTBWlaEHX+UF7c4g7VTO/TMkpKTUktvcFxY8xFJ2TmnuJbm4TSfIkFvSOWLOhoqsXhDluJkFCz3S5kpaVFWndgpmoWDuUrOhYvtHseIzlApAUAVJKkh9UhnPQOPWMfNwSMRg8UiZLVMpBUAmkLBSKqkE/vAPyOm8YzL+0xWpMyqvu8LLllTNczlFTjYlh6QTkxxSNn20zAzcHiJb/ilkasNQQ54WjX5ZjEfqmHISD+yl0gf9tO0eZpxXeomVB0lKhe7uCNI0OT5mf1LDAaoloGv8o1ggwawbEYh0flt5RX5h2y/V0TFKuEIUrhcB29WDxUqz6lBJLWvGF7V53XKmpv4ksOiiALcGMXZJv8AH56ZspBNipKVNwdIJHqYnyGee8AZ3Fjw4vGTkTKkhjoAPS2kabs/NpIJa3rBVIC+x+Ely0ggXd339fpAmK7QMAE6xmu2faNf61JlSjY1rX/SBSBy8RH/AIxDOxhKXQwUzHnw6f6jO2x0aIT2mJM4VJL+F7HlfXpF9hMYJkzwhkpGjBh0aMFgK5wQVL2Fz+W3QRvMskJlSn1KtTFXQE+YzUBLkAkF7gHS4N+cAnNVzWSm3EwJmeOCwRGfwuamUu3SEsgXGJwS5Ku8CxB+U9pkqBKtWJJPJg3vAAScSltH3HGJpPZxEmkhSr1A33ar4BDc4b4BA8kJKsPNUzJWqVpso92gngKkp9Y0kxZLM5H0ihQElUxOjkEcnSCD5KBPlF3h8cFpFP7wf6tCsGDYrFghhYvFZkmRFJJUzoWu5DVEmoqHUqPpFviUpTffjvFdKxylLCJe6iSdWcvABdS8QGI33MJZcbR0Mubd+JjiXhllTAgDcmBoEVePksCVH0ECZTKrJLcukaLE5clWunzACqZamTDWBFwiUCIbEoAF4FRmAA1gTMsxNPwP9awJgA5hinLDjtrDyZIp8TDz+/SKleJIuQ3W3oILw0+pN79RCkuykwmaEqBqFR2A0I6xnZ6KXQUlJOif97wXjMVS5SSDwNvhxFLLmFanKiS+5iosll32eycKKVKL3Iby0jbYWSlCWAHOM1kiiAHi6ViGgcgSCZ1+kZfOcRsLRaY3NAlN94xubZkHtrwEOLA3eHlpCmFwLFy+lofLcrpE5J/CqYVpu7BSE1C+njqtzjLdj80MyXiFn/8ArxAF9goBuWhPnAnaLtquSpC5Jfu1HvU38UtTA2/iDAg7XiHJdlUGdoMiSlYIZy49n+hjGdl8uKBNlkXlzlpLbuywfRQjX43tghYlkIJKlADS9QUzF9IbIcOvv5xmISmuhYu72KCf8EwIA/svIonKqHhmIDW0Ug39QoekZrAdmk4XNcRI7tsPi0KVISWUkrlspTE/hLFfh2BEegJWEjaKbtBmJpqTdcsiajjUlyR/cmpP90DyCMlnOQd0Zi0hrqqA00f4jjIJlOHQ+tCP/URoMwxCZhmsXRNRWD1kKY+dEVv6mkJQhx+BPsGgWAAZ8oTEqDtYxjMRhUqKhUokzZaLknwulVn0s8anNcsmBwhz0jHYcTBPZSS4L6cAQ49YLdiNbhEEqAAPl/qLDETJkqYAVW19G/MRU4DMe7UFGzB/Qj84zua9qps6dYNba+pHxw5QTYI3PZ2TLxk7EqMw94CiSgBvwoFSmHNalegjdI7PYeShimokM5PxwjLfo6yOXLR3tLTC5NyfxFwCLB/K14btP2u7ub3bsSfbj6xLdDoll5ciXiQhBPdM7EuxfQHeLftDnQlSnGgbdn2bnGMk5+lE0KUR58P+IOzDtZhp0ghVJAJsQDoSN/u8JoEQIz8kOd9uHKB8XiFKFaRbkC0Zif2jlkqpAABIAHQEe0WHZv8ASGiXKXLWm5YA8nOvCHaoR6Z2WxwVKSAXYasz84GzbtFTN7vf8Qa7h/azx592e7XNOIUTT1sx34bi0brtFhZKpJUgglLObOzki+sL9soawAKzImaol02Hsf8A9RqsiWkIISSWUXJ/m8Xo5I8o8pxHaFyXLlKC54gEEH2EHdku2Su8SgBRSVMoDVw/1U/lBabA3mKxRmTShywv86xY4ZKZYcABogwBrJUE7N6fZifFSDSxh1SwHYZg83EweEhW3QwQrFUiKvASUy0skMPt4pu1OfGWlkXJ4DSJcmhpWX+JzTgdIy+ZZwyrnf7eOMsxtaBq/NwfNxaM92txgSGSWUdgxPRxprFriyWa2XjFiZLNqCLlzYub25RdYzE0oelPVx7GPJ8D2vUwQC4SD62P31jWjMytHIgFuRD2gVIDjMsSSXf3B8oiGYEBgYoc5zLuywdWmmz8YMyoGY3UD6xW6woWKzIgsdD1+9YHkzFAuyo23Z/s+CStQF+O3ADzi6OSov4RDWBFH2fmTCl1WGz6mLLFrUU21/KJJ2ECd9OEVGIzhCTc/hPzaJlG3ZSdFRjsfMVNoJAsL6M/1gaZlpZwQehc+0CZxmIClKsxLgkOByjM5j2smIsLDkSx8xDjglnq3YnKEplTypQNeJnzG5KVw8oqsz7Oy5a1gF62cG++3LQ+cEoxXcg06X+YBxeOBWlSixZQZrmwX6+H3hNDspsrykoIqchE2UE63T3ljyaun+0RukK8aSAdCl/Q38x7xTLw4MmaXZSBLUk2uO9QSx6fMaibhwka+m8AwfEzFKZKdYmk9mRrMUTvE2DktcwXOxNukCQjBdosmMhApUwS4A4JaYEp6ALjFZv2pAmoUl3SABzFn6C3qmPQu1sqpBqckiyQW34+ugvHkWcYAhJqSEkAh922cbWYNEyvoEey4WUhWGTNSoLNAJUGYuAdPURgc5xEuViUqLMUTUniC6SB7GM5lPaedKlCShTIK0hQPNg5PBn83h8dmIxCybH9oQN3BK/zT7QlOxtBH64VzAhIJeoAAOS7KFvvSNz2S/Q+ozO+xfhGqZYId9iW8y0XP6OexiJQRiZiXm0WfRLsbDjrfnHoKprB4qvcQDgcilyk0pFoynbbs8ickrYBQ/C33brGmxmasDGL7R59UhSQW1DxQjx3Op5rKAqqlw+ztdjuHBiGYlLMCDfzZgW5ip46zfDUTCR/EDx3v/xAJneHhw6Hf1BjmmnZaJ1SQEhTgkqCiOApIH19IiwSAEKqs4LdbH4UI5lTnQf9ahvoVRGZnuLcmH5MH6ROeBk+9jf8glT/APtFkc+nUas4L7ggIJAPk8U8v8dIex9mLn0+BE0qZUzWD35Clj0tb0h20IfBYmpYfVQWg+YIB9SPSPUv0e9nCjxqYlRN7HmI867GYNK8SkLvd+Nxe8e75VKShPhAAtow+I1hFLImy5wUkIER47EBoEzDNRLS5LczGYmZ2pdwekVusKo0qMeGLmK/HlChVbQ3jOTc2KX9zEeFzmpPmd3htCTIpuZk3IZvLl5xR5tJ7wncq8Atdy9j+caQlClXHL79YtezmSJKipaQbul/3db9dfWCugPK8p7PzzMKUoUT4WsWILC/k9uUehSMmnyJSQtLskORxAaPQcDlqEXADxJi0BjAo0B5lMwoJcpudXjTdnckAYszkcDpYXiLNpaawzW1izyfMAbDaHwBeyEUhthHcydaKjOM+RLAuHMV87tAyQeI6xKlbHRJnmYhIMea53mgvf0tF5nWKMwuoty1/wAR9YymbJSE2TUeh16N+cavgkzWNzWY1JUSHUxdmfQfMVszGK3UefuLiO8zWXIpYa+7QHOW5u32w+kc+Sj2rH4ggsdRqOHJuMUOOzIkg8CG+PrDYrGVJdJ1JfjraxiqmhxzP3rGpJoMZ2oPcKlPSFA08nBt0quOrbRquzOeGekEq0AccOX1jybHKJQLkXO3JJ9iDHo/6PJIEissSXYUpdgwPi1Z29YlO2M3ip7IKthFAvtQkKYkPtFxOcyikj8V/bjHn2YZKqVNKvESSw3Z9/L4g7KLvMc3QtJLnztGDzkhZNrENyHQRY5lMIuGY2Lag63ikxM+NaTRm2Zuc4sWvY9L/flGs7HZWictJH4grhYnYudDt5RlsaQ7HY7cHvGw/RjKEyZ4fCUpJWdyknYmwBJAO9o50s4LR7hhJ6UpAdi28RTszBsD7iBcNkzsVLUR1+9YWZ5CUpJk36kn2jQCszTEKIZIbVyd4xeZqubO3zFnjVzAopUoAjUM3xFTj3pL6avGsUQzGdoZKjckcha3lFDS6NR4Xd9GN/8A2Gn88XedKvrGXJPP8VufH5EZakcjiyZJc0i76ab/AGImMsBwSPCSBz3J5s/sICSSC+nDk0TCbZgA1rtqX1/52jOjREhmByRuw8tD7fMMmbSmxbT011+9o6wWXKmEBOm5i0xPZdSEPUFcR1Zm9oewlsEyabTOBBp8W+ge2o/LaPobKMylrlgJLkADnwEfNi5Skm76+41+kaTJu182WWqLAueZZnvyMNOuQPYe0WW97SApr3D6hr/SM/jkGQhizHQgC3Xj5cYz+I7clZ2ckX4AuaRFfm/bB5ZSpyq7B+I8N+DQk0mPLQXmGbPb40/0YKwYSmXbVusYZWZVKduJbS4DwVg8+Lso2eHuySegdm0d+VuoApax18o9FwCEpFtS0eO5Vn4RMS2p2ANxtbjzj1rK1VIBLjTVn9jFXgC3XPCd4q8ZmmoG0QZpNNJYlxFFl+YXqWlTcR7kpMSnZTVAma5qASAb7xXyO0tHE8rfLxa9q0S6UrRSXF+Y5HkXtzEee5vPZglxckeWo5RcsIkM7XZrOXPQElg1RINxdrg/I4xYZVmwSwUTpo5jF4vEk0qe/wCFR1YKBYPyb3iP/qTAA8PXb6RlGSZTs9Xm5rJKfEUh9nHw0Z/M8VLUPCpuAt/qMWnONjbjAmLzRQJA535h423Iih85PjNru49YrydtOXxbziXGzHV973iAffs0Yt3ko1+LxwEwgEb+xuCI5m5jVya3H/iKHFrcA31v5lV/MxzLxBqFXQ8xo8Cm6FRZqxdSmHF32Fw/Tc9I9D/RfnMtEuhZZKE94sq/fmTVUpTfh+ceWomcHcOTzGnlC79SUoL2NulIDexEJTplUfS//V5SwQlSbNp5j6e0YjtVmtMusFJKFJNuVzb+l48xwfaSdIKlJWTUXOmoUS553JgnGdplLIIFplRKSXA0FuANz5xW9NCou8Xjyq40OrebGKPH4sDfrAmKzP8AZsHcMDy1p87O8VvflTgi5fyfmeF4f5PYVCnLdRO4JPoXP0gzK85Xh5U5Ms0mYEJKgSDS9RbzaK+URSbhweDuGPw3+UOQNB/UTf8ACHf3HvGd0Oj6A7JdsUzsMGuqWEBQdyWDOXvGkw+OqJCdRpfUEWBG0fOOR56cKSpJe7qAOoO3O8er4PtGmZK76Wt6WqD3bZLdQI2i7QML7QS/E6k/1A26X+sZjM0IAtVpoS7P0jV4POZWKQzglrh2I8/pGE7QYgJJAVa/ttGqZDMpnkxn4cYocUtilGlIv/URUfNyB5RYYzGJUpibFiQz6KqP+NUVcxZJ2ckk9XjKTtlLg6koBClLNgLauVEsw6Bz6cYjUXD7X+/iCJ4SQkEskAhI1c2KiW3Js/TYW4TKdIDM9+o0eJsouMkxTAflFhOzoE0fYjNSZwRpdvu/t6RMvGB3UNUsdAfvQ9TFbiaC8xLi3Xbez/EV4VbXT4vEiRVYatvpzvtDTpQcpQ5uPO5EYuVsaO8vnHvJY2rB+kFt3sqvVUtCX/mTUkA+Sqh/cmAsvS01PKr/ABB4cxHEjEMEu7PSvbwK5DofSJa9Vr7yWuCGVNZXkfcN9Y5UrU/d4fEYYoWUnVyH2N2eFNSdtH9/ytGuOSC7nIKe6LgFSEsf7QQX2tHtWEzaVJwsgd4CRKSFK1dTeIjj/wAR4lNdYw4/kQByYH1DH2hjniwtAUSEpAAAJ0Bv6gRnpSpUVJZs9lwvbKQ9aiySqn2BD+pgvMsxkAVy1JuBw1OnWPC0ZsaqSAEuGAKrHUb63iZecLSVywTZ9dma2to1tJio2ObZ0ghRHgOrAljxIcMLj4jK4vG1LBvSLsNgGO3nFXMx61zE1G5cFubvA80kAh7sp+js3yfSE3eCQ4zTMRM6Sz0Z9PIwEmYWfg7trqwHK5GnOGwU1qibGkgcybN6EnyiZAaXMTqpSpaU6aXUb9aPeIS2tlrI4k1BksSUAOdfCxV1s2l2BiHFJpJ0JuHBd9+kTpxSaelTCxDgJ42It7wNNLkHfXr9sYFfYHS5JLqOgYdSw05tDSZli7W03+YlWFFJIekG192qPsPaOShjpZuHG+u0HQieeXQ97MDw2YegPvHCTUQSQOPoNhzh0IBsXe7N5i46xHUybnS3Rze2+ggSsCxEoIRNJckUhP4f3rFw7g0gtw31ivmqNFLWCnfa4A0/tEEKzWqWJZGhDHUtqRVwtETMggXs411F29IKoCFS3SBs/wA6wkLuPLze0SzZjJpsAkna5L3L9GgaaptNHttZ7O2/OGgCsXONIGgNJPGoMkjq6fmIBOIKhxtbbX0iRUwrlXLkOH1LfiAHqYFn2UePxBH2BnYmG4HDlprHYnFIIa/Hlc+hf2iCWthV7NZm19X9IZKw7KNiD5cH84qhBEnVXCkt5Mr4Bg3K80mSxMIaggBY4sQxHMFi8V8hJEwA7ukdCG+sDqXqIa5wBoJ3amZUJiP2ZTYUkgKu9w5dVi56wJmnaBc4v+FyVFr3dhFMVw6lX6NFiCkzw7kbev3pCnACnmlOr3dIJPK/xA6jYefzDqLgdG+sTQI6UQ3P6Hn1+YJVi9DYulg9mtTZmILgGAam0juoFPMH1Bt8/MDQ0ycaudX9NNfWE1iPPrcbxFOUSS2nL/cOk6/e35iFQHJmXjozD66RGqffY+UKdok8R8Ej8odCLDLl+P8AplzD/wDGu/xAyJrgvwp8tQfKJMtV+MjUS1j1DA+5HpAgSX16RCXqZfRZKkVd2TfxpS/8QBA9dBEYWA/EWGwIc7cbD1juRO8UkHThweYXb0ER4qUylC+qg/8AmP8A7CJXsPAbhhSx1sFjiNr87+0DY7DuvXSsHkRb8omMyqUgi5unmSCbeik+kNPlMpQIsS46KYRmrTEyvodRawcF/wCEcTx6CDZqBWSHJmJBSOqKr/DdeERTcFRLJq8SiE0AGpgzlX8Lulhd32gnLE1LlPqkhOrECo/Av0EaTli0JAuHH7RDkPo+ugYk9G9Y4WQpVR3Jcf0udelMcoklMwAkHxfUgj/GHSAO8CdiWfqR6tFCHysCmc4BPd2fjUk252Md4sEIQRo59TbXoGjvC3QpQs4DniXu+3A+Yg44VSpADNe2+xPymM5TqV/P+FJclWjCkIKtgr1NFR+U+sPKWwG4Cb8H1+DB+OSRKloGqJZKv6lkKP8AjSPKAZSKkl7AknqwpAHDf0ilK1YmqO3AlAHVyWZ3uEB+TBXrHKTUCVKJUGAFySGN35Mn1jvGyab7eHTiznzgdEwhJYsH9bD784FlWIKIdVJbcggQkS3Kuv8AqFChx4GgWai/QmJELqTv4Rxs7j0t9IUKK5QHKpruTvEK1k6369IUKGkAXhASiYP6CPO31gKYq4PL/UPCiY/s/vQ2cqSAzPcOeXADjHNRBBhQo1JJ5qy4Xv4fzjjEIAWvkTChRPYyNclkg8X9i3zESlXh4UUhNE04ME/0gwz/ABChRK4ERgx0nTpChRQx0A8YlQfDfZ7/AD8e8KFCYHE1ACQeNR8rW+Ydnljkr5EKFC6EF5KlJ713tL4tqtA+HhSpNRlktYLV/wCBUsvxeFCjJv1P70X0Td2FS5ShZTLNhY0rU/TX/iBsSTWH/ev/AJP+frDwoO/7EySQnw0v+FYI83SfpBs5dLH+FEk/3EoL+Ti3KGhRLy/vwVwRS5dafESVlVLvq/icvd/va4C1CkKGoVfm9/RrQoUVHkkImoCJwDWBKvKywPkQNh5viB3KifMaP5woUVHK/gRZJlAgtYMTxchlKd+LAaxdD8KUr/glzbc6FHXcmr/yhQo5dZek00+ylRNrnrSq9dYO13KgbcrRNLwrlMtLDblxJhQocscexAlNUqz3di7alwWLsQYrsX4mskAAABICRx8zzMKFGkGV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organic-cott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857652" cy="2118992"/>
          </a:xfrm>
          <a:prstGeom prst="rect">
            <a:avLst/>
          </a:prstGeom>
        </p:spPr>
      </p:pic>
      <p:pic>
        <p:nvPicPr>
          <p:cNvPr id="7" name="Picture 6" descr="Alverna L, flax stems, line, th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143380"/>
            <a:ext cx="3758837" cy="2408772"/>
          </a:xfrm>
          <a:prstGeom prst="rect">
            <a:avLst/>
          </a:prstGeom>
        </p:spPr>
      </p:pic>
      <p:pic>
        <p:nvPicPr>
          <p:cNvPr id="8" name="Picture 7" descr="Colour-Hanks-Tapesrty-Wool-Use-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643050"/>
            <a:ext cx="2852363" cy="2105741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357694"/>
            <a:ext cx="311321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34294"/>
          </a:xfrm>
        </p:spPr>
        <p:txBody>
          <a:bodyPr>
            <a:normAutofit/>
          </a:bodyPr>
          <a:lstStyle/>
          <a:p>
            <a:r>
              <a:rPr lang="en-GB" dirty="0" smtClean="0"/>
              <a:t>Wool is a </a:t>
            </a:r>
            <a:r>
              <a:rPr lang="en-GB" b="1" dirty="0" smtClean="0"/>
              <a:t>complex protein fibre</a:t>
            </a:r>
            <a:r>
              <a:rPr lang="en-GB" dirty="0" smtClean="0"/>
              <a:t>.</a:t>
            </a:r>
          </a:p>
          <a:p>
            <a:r>
              <a:rPr lang="en-GB" dirty="0" smtClean="0"/>
              <a:t>Over </a:t>
            </a:r>
            <a:r>
              <a:rPr lang="en-GB" b="1" dirty="0" smtClean="0"/>
              <a:t>20 amino acids </a:t>
            </a:r>
            <a:r>
              <a:rPr lang="en-GB" dirty="0" smtClean="0"/>
              <a:t>make up the </a:t>
            </a:r>
            <a:r>
              <a:rPr lang="en-GB" b="1" dirty="0" smtClean="0"/>
              <a:t>protein polymer</a:t>
            </a:r>
          </a:p>
          <a:p>
            <a:r>
              <a:rPr lang="en-GB" dirty="0" smtClean="0"/>
              <a:t>Wool also contains </a:t>
            </a:r>
            <a:r>
              <a:rPr lang="en-GB" b="1" dirty="0" smtClean="0"/>
              <a:t>small </a:t>
            </a:r>
            <a:r>
              <a:rPr lang="en-GB" dirty="0" smtClean="0"/>
              <a:t>amounts of </a:t>
            </a:r>
            <a:r>
              <a:rPr lang="en-GB" b="1" dirty="0" smtClean="0"/>
              <a:t>fat</a:t>
            </a:r>
            <a:r>
              <a:rPr lang="en-GB" dirty="0" smtClean="0"/>
              <a:t>, </a:t>
            </a:r>
            <a:r>
              <a:rPr lang="en-GB" b="1" dirty="0" smtClean="0"/>
              <a:t>calcium</a:t>
            </a:r>
            <a:r>
              <a:rPr lang="en-GB" dirty="0" smtClean="0"/>
              <a:t> and </a:t>
            </a:r>
            <a:r>
              <a:rPr lang="en-GB" b="1" dirty="0" smtClean="0"/>
              <a:t>sodium</a:t>
            </a:r>
          </a:p>
          <a:p>
            <a:r>
              <a:rPr lang="en-GB" dirty="0" smtClean="0"/>
              <a:t>This </a:t>
            </a:r>
            <a:r>
              <a:rPr lang="en-GB" b="1" dirty="0" smtClean="0"/>
              <a:t>chemical structure </a:t>
            </a:r>
            <a:r>
              <a:rPr lang="en-GB" dirty="0" smtClean="0"/>
              <a:t>of wool strongly </a:t>
            </a:r>
            <a:r>
              <a:rPr lang="en-GB" b="1" dirty="0" smtClean="0"/>
              <a:t>influences its properties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14338" name="Picture 2" descr="http://www.ortovox.com/xfiles/bilder/merino/Faseraufba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429132"/>
            <a:ext cx="333375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Heat and noise insulation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Wool </a:t>
            </a:r>
            <a:r>
              <a:rPr lang="en-US" sz="2400" b="1" dirty="0" smtClean="0"/>
              <a:t>insulates</a:t>
            </a:r>
            <a:r>
              <a:rPr lang="en-US" sz="2400" dirty="0" smtClean="0"/>
              <a:t> against heat and cold. It is </a:t>
            </a:r>
            <a:r>
              <a:rPr lang="en-US" sz="2400" b="1" dirty="0" smtClean="0"/>
              <a:t>comfortable</a:t>
            </a:r>
            <a:r>
              <a:rPr lang="en-US" sz="2400" dirty="0" smtClean="0"/>
              <a:t> in both hot and cold weather because it </a:t>
            </a:r>
            <a:r>
              <a:rPr lang="en-US" sz="2400" b="1" dirty="0" smtClean="0"/>
              <a:t>absorbs</a:t>
            </a:r>
            <a:r>
              <a:rPr lang="en-US" sz="2400" dirty="0" smtClean="0"/>
              <a:t> moisture </a:t>
            </a:r>
            <a:r>
              <a:rPr lang="en-US" sz="2400" dirty="0" err="1" smtClean="0"/>
              <a:t>vapour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The crimp in the wool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makes them </a:t>
            </a:r>
          </a:p>
          <a:p>
            <a:pPr>
              <a:buNone/>
            </a:pPr>
            <a:r>
              <a:rPr lang="en-US" sz="2400" dirty="0" smtClean="0"/>
              <a:t>	stand apart from each other </a:t>
            </a:r>
            <a:r>
              <a:rPr lang="en-US" sz="2400" b="1" dirty="0" smtClean="0"/>
              <a:t>trapping </a:t>
            </a:r>
          </a:p>
          <a:p>
            <a:pPr>
              <a:buNone/>
            </a:pPr>
            <a:r>
              <a:rPr lang="en-US" sz="2400" b="1" dirty="0" smtClean="0"/>
              <a:t>	insulating air </a:t>
            </a:r>
            <a:r>
              <a:rPr lang="en-US" sz="2400" dirty="0" smtClean="0"/>
              <a:t>between the </a:t>
            </a:r>
            <a:r>
              <a:rPr lang="en-US" sz="2400" dirty="0" err="1" smtClean="0"/>
              <a:t>fibres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In hot weather the </a:t>
            </a:r>
            <a:r>
              <a:rPr lang="en-US" sz="2400" b="1" dirty="0" smtClean="0"/>
              <a:t>absorption/evaporation </a:t>
            </a:r>
            <a:r>
              <a:rPr lang="en-US" sz="2400" dirty="0" smtClean="0"/>
              <a:t>process works to help keep the body cooler.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Wool </a:t>
            </a:r>
            <a:r>
              <a:rPr lang="en-US" sz="2400" b="1" dirty="0" smtClean="0"/>
              <a:t>absorbs noise </a:t>
            </a:r>
            <a:r>
              <a:rPr lang="en-US" sz="2400" dirty="0" smtClean="0"/>
              <a:t>and reduces noise levels.</a:t>
            </a:r>
            <a:endParaRPr lang="en-GB" sz="2400" dirty="0"/>
          </a:p>
        </p:txBody>
      </p:sp>
      <p:pic>
        <p:nvPicPr>
          <p:cNvPr id="43010" name="Picture 2" descr="http://t1.gstatic.com/images?q=tbn:ANd9GcTZGuFUI5DNTqeN1UqlVYUFqZF0BcemvpiEvmQrhXIR-6zu4dMx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643050"/>
            <a:ext cx="1809750" cy="2524126"/>
          </a:xfrm>
          <a:prstGeom prst="rect">
            <a:avLst/>
          </a:prstGeom>
          <a:noFill/>
        </p:spPr>
      </p:pic>
      <p:sp>
        <p:nvSpPr>
          <p:cNvPr id="43012" name="AutoShape 4" descr="data:image/jpg;base64,/9j/4AAQSkZJRgABAQAAAQABAAD/2wCEAAkGBhQREBUUEhQVFRUVGSEaGBgYGRkVGBgdIBgcGxgXGRcdHCYeGB8jICAYIy8gIycpLCwsHx4xNTAqNSYrLCkBCQoKDgwOGg8PGiwlHyQsNTIsLC0sLCkpMjUvKSkvNSwsLCwsLCksLTAwNCw0NCwtLCwpKSksKSwsKSwvKSksMP/AABEIALAAsAMBIgACEQEDEQH/xAAbAAACAwEBAQAAAAAAAAAAAAAABQMEBgIHAf/EAEAQAAIBAgMEBwUGBAYCAwAAAAECAwARBBIhBTFRcQYTIkFhgZEjMlKhsRQzQnKCwQckYqJDU5LR4fBjsoOTwv/EABgBAQEBAQEAAAAAAAAAAAAAAAABAgME/8QALhEAAgIABQIDBwUBAAAAAAAAAAECEQMSITFBUbFhgfAiM3GRwdHhEyMyYqHC/9oADAMBAAIRAxEAPwD3GiiigCiiigCiiigK+Pgzxsp7xavOccSkaSf5eaJ/DeAfUCvTHOlec7exKq0yDdNZl5khW/8AyaqAo6NsLtEP8ZGHnlzL/tUUWHy5WWwcstz3XAP13WrswNDJGwNuqLFj4KQy35qSKh2neLHGMi6hwyW3gXuWPhY1JNrZFik93Rd2fMsWGYiyxmQMh3WVkJK8ey118vGuseBjEjeI3xGDALj/ADEAHaXiRpcc6X49cmD6s6fzJC8lXNbluq30EuYpZxvMiRp4kuCR6WHnWjJd2TKFmggjbsZjiZNBqvaZE5Lb1saUbPPWTMhKq0zB4i3uFsoDRse7Op9bU1+zCN55weymHeEeBacrH8jSTB7DOJkgscq5FZm7gBcacW00HhUd8FVclnbW0AJo8PGCsGGKgA72bMesZvG4YVztyDIuGtrZTGB+WRz9CKr9I8Uk9sRGGKZ1SS+hzWsGNvjIPnere0Iutia2+GX+yQBGbyYA+dUheljVcOs8uUrcuFO/s6A+O9BbjSrZNzjcNId6mVify2c/WpNs4hpYkSwCJoLfETex/KuXzq/sjZxeyrowd1B4Z4renZPpQD3EYdSWaMWJCzoOGZbsvn2h51pthYzOlvTl3Vh4dqdZMxh1UezQ92VRlDee/wA62fR/BlFueFqhRzRRRUAUUUUAUUUUAUUUUBxJurzHpdCAwsdY5d3hm/4FeoEV5706wYD3t74HqNDz3A+dZk2laVm4JN03RW22n8qXBAzQMCe64ZApPK7Uo25MBi0zWF4EDHgSg1NdY3GF8FJ2jYlYlXhfXMT3k6eAtVufCquMLN2lgiUSX1BCRrlH6jpXQ5ifpVMWlhiUaxqWYf1yLdr8hYeVPdgR/ZsAgOkjSSMndlBsplPGwFl4k0k2bhPtGKkklNkAZ5GG+yOc1vEgqBzqU4oTRSsC/wCFVUnNkCscqnwsV9axrm8Dfs5fEtvOpwOIaxALxqnHsgut/QmutnHKIlH4I3v4MILj/wBqlfD5tnsot70bDlmyE/3Uv2BtA+1lbUJiSCP/ABlHRh/pF/KtmCvsLFKpsR7BvZSDipYe05q2oPdapNnT2xzRsbxOvVv+t2s3loaXbQi6nEPDe4jvrxDWy+VqNq4ezwgEhmj143D5QSeRtUV8ldcHaMwV423rN2r934W/utWihLphca6byOrU8DZixHJdPOk/SNV6xZTosyIzW+POEP8Actzzp3sqUPh8QhP41k/+zNGQfkapCf8Ah3gBJf4U09K9KVbV59/CI+we+8Gx/et9DOHAZTcHv+VZbKSUUUUAUUUUAUUUUAVU2jtAQqGZWK3sxAvkHxN325VavXx0BFjqDvFZlbWhqLV67AjAi41BrHfxEhvCGG+ORSfysbfUCm+D/lZRAx9k/wByT+E98RPDvX07qU9KH6w4le5YV9Q6t9L1MOeZa7rc1iQyvTZ7GK2rh7YWHtHtNcju7JAB57xUnS8soxVtOuxCrpoSixBh63A8qi6Zm0MUff2VPgbBz82pptLJII0mOVZo0YSD/DlQZCT/AEm1jWksrbvcy5ZklWwulfLsyWRT97JGrW3rYdsHmwU1V2aMjNf3WHa5E2vbwuD5Vc2fgz/MbPfSSYGSM/gLoboAe8Mvf4VHsogJLn7LDKtjvzFrWtxuK0ZGWAm0nTuiwyKT3Z2lDAc/dNI+isBnhmhF0PXQkkbypds5v60w2ljDFs8kCzTTqgI71Q57nzCipOiWWLGsp0EgsP1jrE9DmFSNtLNuWdKTy7CfF3lxEs/4HOVhvKte0a8iLG/gatS4c4rEKsIDGFliNvEhmbwCnT1qrs9srSFT2TdLcbMDc9xsAfWpP4cSMuJe9+2rf6icunK9V3wRVyW+mMeWTCRDu1I8DMCv7nzrvpEJI0hEQth5ArM4Hvyd4du4qSQFNqrSYoYnaEjbxG9gfBb/AOwqbo1tHNJHE2sWJJiZe6+QsrjgQ1tedUhsugkHVy4hRuLBxyYB/wBzWyVbbhWM6Iye213mNQf03X9q2massp9ooooAooooAoqHFZsrZCA1uzfUX7r1V2VtTrlIYZJENpE+E+HEHeDWXJKWVmlBuLkuCm8jYWW7MWglbeTcxOfH4GOngadg1HicMsiMjgFWFiKXbCmZc8Ehu8W4neyH3G57wfEVyXsSy8Pb7HWX7kc3K38V1+/l4lrauAE0TIdL6g96sNVYcjWQwDmUTZyM7dlv9aKfXUitxLuPKvOVmaEF1XsyMAfzJJnt5jT0rUvZkp+T+n+9xD24OHTVfX/OxktsY3PirNqHdz4reSyHysK0cuBE64dM1vZNIT+pnC25gjypH0k2cUxrXGhUMh4i9z5g3p7jEIiQjRoyYrcesUMo8mYjlXWStHGMqYpWbrYsPKCC+HmMRI+EqWjF/C1T9J4y20CUXU2dlUEkt1d9w3m9dbM2dk6uLvnnMtuCAZV9Tn8q+DaAY4iYtkzG5Ye8I1Yl8vDsgDzpF5opiccsnHoV+lIMeEwcRBzBS7AjXV7G45Cptnxg4yP4liuo/qEThfqTXO1m62HCzMMuaMx5eBzZ1HjdW+RpNi8U6Y6RkNjCqlf0AfI2t50Teaq9alaWVO/Wg0w2GVMQ0AHZzbz/AOS4UDkDXXQoiOWzHV5wi+B1J+YFW8XY7QjYWCSBJjr7qAXa58LNSCEMAki+8Z2kX8xYWA5aitGCbYUYjMt/eyMzeFgV+tGzCIpMG592OYE+AuL/ACqbaWG6rE4sjRJY1ZOTuLjyYOPKuFXNh4r7mlkXzAUj5Zqi1Kze7JQxY7Id9m8P8RiCPI1sJcOGtf8ACQw7tRWGGNzYvCyX1ZGQ+OSQqG863wqPULQKKKKAKhxYbI3VkB7dnNqL917d1GMLiNuryl7dkNuJ4GodmY4TxK4FidGU71YGzKeRrDkrym1F1m4s42RtLrk1GV1OV0+Fhv5g7we8VU2yOpdcSo92yy/1Rk7+anXlejHjqcVHKPdl9lJz1Mbet18xTWaAOpVtQwII8CLGuVOcXF7rns/Xid7UJKa/i+O6+3kzsNcaUn2wvVTQzjdfqn/Kx0Pk1vU1N0dkPUKp1aMmM/oOUeosal27h+sw0q9+QkcwLj5gUk8+FmW+/mZgv08XK9rp/DYukXFYPbSGHq0UXPWSYgj+lWHhzrbYDEdZEj/Eob1F6x/SmUK88h/DGkK//I2ZvkK6SWeDS5Rzg/08RN8MQYmUOqs4vlnJX8pjzuvK9vWu0Uywo7tl6x/tMh+GNSAmnEgGw4kUslviMRBh0NlCFpG4Ai8rc8tlHlVrpHiSx6lRlJIzqNygC0cXjkXu+InhW4SzRUupmccsnHoU9mbWZtpddIAEEmTQ6IgOQD0I1r62zZIpcRh8oZrhQCLhkd1F+RUnX/aqOD7c5S29wT3A3QXvx1DVpW62aONY2QzMnVg/jRGdFu3LtstIN8iaS26Fba7L1CGIgo2JVIzbQLHGY3I43Ol/GsvtZSxlK6NnCn8rEaeorRYjHJJilhhB6iOPqkH4Rk7Sv+ZmF78LcTUEiDDu87BWMh9ih11U3MreCkCw7z4Cq5U0go3Fy6C7pXiXieDDx+8Y0jkPfY3Yr4XJIPKrU2IEcXWAXWJuz45VsD5trSvacbeznckl4mux+JZSCf7qvPhGEQgbe9yB+js+p+laMHcWIMmAIIJbDsrFu8oxzOOSuQfM0w2PBG2A63EEqkcvWWXQv7NlMaeOq3PdVbotFdYo293E50bj2oyL+RAqltLaWfDyBdEjtFGvBR38ydTxJqJ2VqjQbGxTYjE4eVlChlOVRuVQ3ZUeFu/v1r1avMdiRZWwa/DED6kmvThRgjw6sFGcgt3kaCpaKKylQPhpPsrs4rEoNxKPbgWUhvWwpw7WFzSfYAztNP3StZPFEGVT5nMfSuWJ/OC8fo/wd8PSE2+i+dr8nfSlf5Vz3rlYeBDg01FKelDXgyDfK6oPNhf5A02FI+8l8F9SS91H4v8A5FOxD7XFLwmv6opppMt1I4g0r2ELviG+KYgfpVV+oNMcXJljZuCk+gqYXu9fHuzWN7zTw7IodGDfBw/kA9NKyX8SCUgP9coPksPz1rYdHY8uEhH9C/MXrD/xBxZkwxYbo8QVHLKP3vW8HTDjfRdjGPriyrq+5Q6N4Xq4pJzvYBb/ANMal3A5tkFUIlvLHKRcSMc/fZ1HaJ5ghhTbZUw+yxLIQqu0sV93vkKp9aQyGSKGWEjKQ+ubeoGhtfjcgeHKrg+7j8F2Jje8l8X3LWEwwzq4/GmYH8xZRp6U52fg2jlY6BnXInheNhGCeO46br1R/wAOAgduwBHC0rE/Q0t6T7VcYjDxRtYr7UnxVfZDysDWoJ631JNppUuPqyHoyqROXeVGcgrHGpLMWIC5n0soXXxqbpBo2HkJLIYbD80YKsOd9fOjHYdOtXFxgBZAxYDcsymzJbuDEqw5nhXzD40phisyCVCytk1W2bQlGGqkac7mtWrowotqybamAMmyoXGrRylyLe8hVc68gcp8jVPakvbWa+sT304hQEAHP61oYjE5wsaOIxZ/ZyEBnWRQnZYaEjLuIFJcJgM8cpnJjERBlYrcgqdAF72IsRVINoerXEpMoIggiaY6aAuxsg8bnTlSDEbGaMSodQ+aWJu51sCCPEdoHxFWtqbQzwiKJckMZW19WeyEgue+1WdnylsAL74cVliJ35XvnTl3+lROytUP8BGPtgUWtGka6bvuwT9a9DXdXnXR+TPi5mO8yfKwC/K1eiijBxFLmvoRYka+B31JRRUBDi8IsqMji6sLEbrjyrqOMKAALAaAcPCpKjxEOdSpJAYWuDY68D3Gstc8lvi9BRGftGKzDWPD3A4NIRZj+kacyaYbRxwhieQ/hF7cT3DzNqkwuFWJAiCyqLAClUj/AGqcKNYoGux7nkHur4hd58bVwdwj/Z+vkvoehViS/rHt92+5c2HhTHAit71rt+Zjmb5k1F0lmth2Ue9IRGObnKflemlJpPbYxRvTDi54GRhZR+lbnzFXEWXDyLnT15Ew3mxHiS41fr46DGf2cJt+FbDyFecbaxK/ZBEwuX9ppuFhqTzNq9LxEd0I4ivINtBw7Ag2QBNeGfU/SumI6g0udPnoYwdZpvjV+WpZjTNs2PS17m53g9ab+eUg1Tnx0c7rHiEbsEBJk1awNlEin7wDffeKubDytggsxOWd7X+B9CHHIlQfCl8sBhnyvbMgbs8Tuv6jvrqlRybsuLs9xJ1GYESSABhuaOR2YFTyNj50n23GTiIpSLXaVfIMMvyrROx6zCFbDJlck6WRZW3n8opN0pLJiJFIFhIqwgbirIWDDnmvWMNJR051+epvEbcqfGny0OtixZ4ZoNc0haSIcHiOYAfmUsPThVcnNhmJ1PVofC/XLbz0qXA4rJNh5AdFJbw3i/r+9T7SQRzNCNxxKxjwVe0PqK3pZi3XgfY4hLtSxBKYVRflHDmb1Y25mpukExYCNt5KJIR3sIDcnzuPKrez3yO7W7eLxZjvwhSQkk/mItVXZqknGZ/eDmT0YofkRVIKXxqBerXWxZnPC0bBVHlr5imuPXqoFiAsYAkr+MjjM1+Qyr5Vno1W7b80hby7Bv8AtWu2sl45sR+HEQoV8GtlceRBqFZZ6IDWFu90BPiQSt/SvS6806Ht/MpCP8GNVPO2Y/WvS6MHxXBFwbg19riKEKAFFgBYDgOFd1AFFFFAcTRZlIuRcWuND5HuqPCYJYkCILKosB/3eanoqZVdlt1XAv2ttIxJ2Rmkfsxr8TH9hvJ4CutkbP6mPKTmYks7fEx94/8Ae61R4XZZEzTSNnc3CaWCJwA4nvPfTE1yjFuWeXl68TrOSUckfN+uF38jmRwoJJsBqeVeU7WxBkecncY8y+C5rr/vW725MZmOHU6Bc0xHcu8Jzb6XrG7Vw2bGyINBKuUeAOW3lY0Xtzvhd/x62K/24VzLt+ey8Rc69mDDi92Cm3BpHzeVlt6VXxr9diMW6i46yPJroVB96/duv61aweJEuOxDrrkSQR8wlhbxCk0hRMkTLEb9YASe/KbL8yT5XrpNr+PXQ54aeslxqPdqhnd4o9WGHCLxPZUt6gtUWIRcThoZFbM+CYQufiQiyP8ApIK3qxtLszLIrZc/VujDu0UftX3Z2HVYMZMgCK0dpI726uUSg2A71OrDhqO6tmG7EmHYdVc9xIHnTfaS5sf+SWGU8nhRWPkbetJ8JETHEF96aQW9Tr8xTPFY8DaUjDVVkSHmFURn6GoopNvqVybSXQhxzsUUg74WA8G66QkjxpzhJevtKAMzqY5x+ZSqS24EgX8azmLRhBEP8vFSoeRLSIP/AGpr0alJzSbk6vJbixcFR5WY8hWjIhhisVbf1jFuRCFWX1tWmx5tsqMk73Yryyi9vC/1pDhcE06xxJa/WvK7E2WOMgjMx7hYeenGmW1mMwMMX3UEAyX3kb2cjid9u4WFRKlSK3btl/8AhrJmxDSHe5N+f/bV6rXlX8Nl7APeW/YV6g6ElTcgDeOOhFj9ajCJaKKKAKKKKAKKKKAKXbWx7IFSJS0smi6dleLMeA4d9Ma+ZazJNqk6NRaTtqxSuz1w+GcXzMQS7ne7Eak/90rH4pLdRPvyRPmP9SRnKfMFfSt1tf7iT8p+lYDEYgjDSqN3VJ6kgH1FWKUI0thJynK3uzLbDnMaM6/edlkO/tEEfPdbxq7tfDKSJkGVJ4s2UbkYOM66cDelmEkfLGkYBkZuwOJ3JfzJ9KcdKcOVjWOIDqxGcrA3DMZD1x8O1e3hakc1u/ISy0lHz9eBHBG+JwAjH30VzFxdBqy8wpuPOrMIDYYtlznGuAV3WEUZDk8LuQb1X6mQyQ9QQhhBfOT2UUMASfIEW771N0ox3VOqQgKsqSMhPczkPp8IN/pWmrVGYunZ10aIbFxtpljdVBtpctqfX5WpRgsOEkmeTckpfm2dyqc9av7EhCwupFjlLed9LelcdIwJlEym3VyhZ1GgDm4Evjm3Hgw8aJJKkG23bGGy9npI2MWYHq1lSS4JGXsM17jXvtYb70nn2h1zGPDr1UKhsi/ibWzMxuTdvoAKddK5TAsJiH37o8h8UiTKnnqbeN6VrgxFjgo91xmTX/DIBXXza9CHDQmDAxBTrOzvKeKoWSNOQK3txIpvs4BMVDfdPCif6orE+RtVOSAvgpsPYCSDNNHb8UTN7VR5m9Txw9ZJs8nd1Jv+ksPpb5VQM/4c4c52Qi3VdkjxGh+dek1jejvZxUzKB7ZVlA3avGGPq162Ed7C++2tt1++ssp1RRRQBRRRQBRRRQBRRRQFPbH3En5T9K8wxkJaGbfmWMFQP0qSeNrivUtpLeJxxU/SvJ1xQaSUdzRsi33EizXHGxW3lUcVLc1GbjsU+j65BPPvMCBI/Bm9nm9C5866kxQGHbNuVLqPFyNPPLer3R7ZOXBdXNdZMUbi/wCA5WMAbmdfC60r+ylsqNoqCzfmAGYnkLj141swMtlQGRXjF7v1QJHcASWv4XOtfNoouNMiL95HeSEfGgGVkHjlAIFdYIiOF5ixUS9hbbwXNmbkFt5kUmhd4ZM+6SGQ5f0jdyI+prKjq2acvZUTpFKxpkJOddVvpYWzE8N+/lTbZMSnEvmW8c8DuR3Z0OdhzDqCOYq3itirLiJJFypC8ccxZjlVAwuFuNwzX0A1vu3VSwGPhRZYYXeaWUP7TLkjjLKQwjBOYkjvNt1aMkn21ZWCS+5PHG9/8iRUID8joCOAqvtPDtFErSaSYcGK+8ZH7cbg/iGjAW4ilW24z1+GI1AgjBHC5Y6d1yKb7LxAlWTCSksnVllP4kykMVB4HS3ColRW09izi2EcLSkEPKGghHxJIVd35LYqOZ4VLh4isOHkG6OGf1OTKP7qo4PEfaiJH8Mo7lVQwAHAAW+dXEwnXYbBKCfvGGh36xC2/XcapDSbD0xmX4Io1PMRj/etnWI6JydZjcRJ8bEry90DytW3rJdgooooAooooAooooAooooBT0pxZjwkhU2YgIvgWIUHyvfyrzObDRrPh89ghIzAncofKL+Fv3r0jpZg2lgUILkSKx7tAbmsDtbZLSOU1JA0B3AZiRbw31UD7tp5AkjNYMJWzE37JvZCALk91hShsbrYjtSk6fmF2P7Vsvs6SQ3l7ZREJsT76jw320vWcw+E6zEQm3uyqCd+8Bjf1IqOKbTfBVJpNLkW7emAMEHdEq3Xd2yMzk8SNw5VZ2woWS5/GqNzIRlPrlv511tLZTPKAlnllYkg2OUH8R4Du7r1PPCr46BQ2dFyQDgXDe0PjYE61oyWOkl3w8UEfuq6Ry233WFerDeF89vEVS2fhY4nzi9kJJNt+UZT86IcU/2nEvoqTX0OoBViUYf1DeDVGDHmVuqUeyQan8TEhmJPzqVqW1R3tKL+aa6nL7NRYX3RqQLeZ3VfMqxNGU1fEyBF/pjVu2f1MLclNc7UVnEUocRRzRrmOUsylUyODY3GoXd3Gu3xcfWddEM/VKIoTbKmi2BUW5knu1txqkJdhkLMUsAEItyP/NO8UwRoSu5Wmk8wFt86T7JwByhmvnXsyAaEg6o487qfG1NtoYZx1ilbBUJXxzlMwv32PCpZaO+hEeVvMj53rfVjuiWEYWJUjUnUW762NGAooo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g;base64,/9j/4AAQSkZJRgABAQAAAQABAAD/2wCEAAkGBhQREBUUEhQVFRUVGSEaGBgYGRkVGBgdIBgcGxgXGRcdHCYeGB8jICAYIy8gIycpLCwsHx4xNTAqNSYrLCkBCQoKDgwOGg8PGiwlHyQsNTIsLC0sLCkpMjUvKSkvNSwsLCwsLCksLTAwNCw0NCwtLCwpKSksKSwsKSwvKSksMP/AABEIALAAsAMBIgACEQEDEQH/xAAbAAACAwEBAQAAAAAAAAAAAAAABQMEBgIHAf/EAEAQAAIBAgMEBwUGBAYCAwAAAAECAwARBBIhBTFRcQYTIkFhgZEjMlKhsRQzQnKCwQckYqJDU5LR4fBjsoOTwv/EABgBAQEBAQEAAAAAAAAAAAAAAAABAgME/8QALhEAAgIABQIDBwUBAAAAAAAAAAECEQMSITFBUbFhgfAiM3GRwdHhEyMyYqHC/9oADAMBAAIRAxEAPwD3GiiigCiiigCiiigK+Pgzxsp7xavOccSkaSf5eaJ/DeAfUCvTHOlec7exKq0yDdNZl5khW/8AyaqAo6NsLtEP8ZGHnlzL/tUUWHy5WWwcstz3XAP13WrswNDJGwNuqLFj4KQy35qSKh2neLHGMi6hwyW3gXuWPhY1JNrZFik93Rd2fMsWGYiyxmQMh3WVkJK8ey118vGuseBjEjeI3xGDALj/ADEAHaXiRpcc6X49cmD6s6fzJC8lXNbluq30EuYpZxvMiRp4kuCR6WHnWjJd2TKFmggjbsZjiZNBqvaZE5Lb1saUbPPWTMhKq0zB4i3uFsoDRse7Op9bU1+zCN55weymHeEeBacrH8jSTB7DOJkgscq5FZm7gBcacW00HhUd8FVclnbW0AJo8PGCsGGKgA72bMesZvG4YVztyDIuGtrZTGB+WRz9CKr9I8Uk9sRGGKZ1SS+hzWsGNvjIPnere0Iutia2+GX+yQBGbyYA+dUheljVcOs8uUrcuFO/s6A+O9BbjSrZNzjcNId6mVify2c/WpNs4hpYkSwCJoLfETex/KuXzq/sjZxeyrowd1B4Z4renZPpQD3EYdSWaMWJCzoOGZbsvn2h51pthYzOlvTl3Vh4dqdZMxh1UezQ92VRlDee/wA62fR/BlFueFqhRzRRRUAUUUUAUUUUAUUUUBxJurzHpdCAwsdY5d3hm/4FeoEV5706wYD3t74HqNDz3A+dZk2laVm4JN03RW22n8qXBAzQMCe64ZApPK7Uo25MBi0zWF4EDHgSg1NdY3GF8FJ2jYlYlXhfXMT3k6eAtVufCquMLN2lgiUSX1BCRrlH6jpXQ5ifpVMWlhiUaxqWYf1yLdr8hYeVPdgR/ZsAgOkjSSMndlBsplPGwFl4k0k2bhPtGKkklNkAZ5GG+yOc1vEgqBzqU4oTRSsC/wCFVUnNkCscqnwsV9axrm8Dfs5fEtvOpwOIaxALxqnHsgut/QmutnHKIlH4I3v4MILj/wBqlfD5tnsot70bDlmyE/3Uv2BtA+1lbUJiSCP/ABlHRh/pF/KtmCvsLFKpsR7BvZSDipYe05q2oPdapNnT2xzRsbxOvVv+t2s3loaXbQi6nEPDe4jvrxDWy+VqNq4ezwgEhmj143D5QSeRtUV8ldcHaMwV423rN2r934W/utWihLphca6byOrU8DZixHJdPOk/SNV6xZTosyIzW+POEP8Actzzp3sqUPh8QhP41k/+zNGQfkapCf8Ah3gBJf4U09K9KVbV59/CI+we+8Gx/et9DOHAZTcHv+VZbKSUUUUAUUUUAUUUUAVU2jtAQqGZWK3sxAvkHxN325VavXx0BFjqDvFZlbWhqLV67AjAi41BrHfxEhvCGG+ORSfysbfUCm+D/lZRAx9k/wByT+E98RPDvX07qU9KH6w4le5YV9Q6t9L1MOeZa7rc1iQyvTZ7GK2rh7YWHtHtNcju7JAB57xUnS8soxVtOuxCrpoSixBh63A8qi6Zm0MUff2VPgbBz82pptLJII0mOVZo0YSD/DlQZCT/AEm1jWksrbvcy5ZklWwulfLsyWRT97JGrW3rYdsHmwU1V2aMjNf3WHa5E2vbwuD5Vc2fgz/MbPfSSYGSM/gLoboAe8Mvf4VHsogJLn7LDKtjvzFrWtxuK0ZGWAm0nTuiwyKT3Z2lDAc/dNI+isBnhmhF0PXQkkbypds5v60w2ljDFs8kCzTTqgI71Q57nzCipOiWWLGsp0EgsP1jrE9DmFSNtLNuWdKTy7CfF3lxEs/4HOVhvKte0a8iLG/gatS4c4rEKsIDGFliNvEhmbwCnT1qrs9srSFT2TdLcbMDc9xsAfWpP4cSMuJe9+2rf6icunK9V3wRVyW+mMeWTCRDu1I8DMCv7nzrvpEJI0hEQth5ArM4Hvyd4du4qSQFNqrSYoYnaEjbxG9gfBb/AOwqbo1tHNJHE2sWJJiZe6+QsrjgQ1tedUhsugkHVy4hRuLBxyYB/wBzWyVbbhWM6Iye213mNQf03X9q2massp9ooooAooooAoqHFZsrZCA1uzfUX7r1V2VtTrlIYZJENpE+E+HEHeDWXJKWVmlBuLkuCm8jYWW7MWglbeTcxOfH4GOngadg1HicMsiMjgFWFiKXbCmZc8Ehu8W4neyH3G57wfEVyXsSy8Pb7HWX7kc3K38V1+/l4lrauAE0TIdL6g96sNVYcjWQwDmUTZyM7dlv9aKfXUitxLuPKvOVmaEF1XsyMAfzJJnt5jT0rUvZkp+T+n+9xD24OHTVfX/OxktsY3PirNqHdz4reSyHysK0cuBE64dM1vZNIT+pnC25gjypH0k2cUxrXGhUMh4i9z5g3p7jEIiQjRoyYrcesUMo8mYjlXWStHGMqYpWbrYsPKCC+HmMRI+EqWjF/C1T9J4y20CUXU2dlUEkt1d9w3m9dbM2dk6uLvnnMtuCAZV9Tn8q+DaAY4iYtkzG5Ye8I1Yl8vDsgDzpF5opiccsnHoV+lIMeEwcRBzBS7AjXV7G45Cptnxg4yP4liuo/qEThfqTXO1m62HCzMMuaMx5eBzZ1HjdW+RpNi8U6Y6RkNjCqlf0AfI2t50Teaq9alaWVO/Wg0w2GVMQ0AHZzbz/AOS4UDkDXXQoiOWzHV5wi+B1J+YFW8XY7QjYWCSBJjr7qAXa58LNSCEMAki+8Z2kX8xYWA5aitGCbYUYjMt/eyMzeFgV+tGzCIpMG592OYE+AuL/ACqbaWG6rE4sjRJY1ZOTuLjyYOPKuFXNh4r7mlkXzAUj5Zqi1Kze7JQxY7Id9m8P8RiCPI1sJcOGtf8ACQw7tRWGGNzYvCyX1ZGQ+OSQqG863wqPULQKKKKAKhxYbI3VkB7dnNqL917d1GMLiNuryl7dkNuJ4GodmY4TxK4FidGU71YGzKeRrDkrym1F1m4s42RtLrk1GV1OV0+Fhv5g7we8VU2yOpdcSo92yy/1Rk7+anXlejHjqcVHKPdl9lJz1Mbet18xTWaAOpVtQwII8CLGuVOcXF7rns/Xid7UJKa/i+O6+3kzsNcaUn2wvVTQzjdfqn/Kx0Pk1vU1N0dkPUKp1aMmM/oOUeosal27h+sw0q9+QkcwLj5gUk8+FmW+/mZgv08XK9rp/DYukXFYPbSGHq0UXPWSYgj+lWHhzrbYDEdZEj/Eob1F6x/SmUK88h/DGkK//I2ZvkK6SWeDS5Rzg/08RN8MQYmUOqs4vlnJX8pjzuvK9vWu0Uywo7tl6x/tMh+GNSAmnEgGw4kUslviMRBh0NlCFpG4Ai8rc8tlHlVrpHiSx6lRlJIzqNygC0cXjkXu+InhW4SzRUupmccsnHoU9mbWZtpddIAEEmTQ6IgOQD0I1r62zZIpcRh8oZrhQCLhkd1F+RUnX/aqOD7c5S29wT3A3QXvx1DVpW62aONY2QzMnVg/jRGdFu3LtstIN8iaS26Fba7L1CGIgo2JVIzbQLHGY3I43Ol/GsvtZSxlK6NnCn8rEaeorRYjHJJilhhB6iOPqkH4Rk7Sv+ZmF78LcTUEiDDu87BWMh9ih11U3MreCkCw7z4Cq5U0go3Fy6C7pXiXieDDx+8Y0jkPfY3Yr4XJIPKrU2IEcXWAXWJuz45VsD5trSvacbeznckl4mux+JZSCf7qvPhGEQgbe9yB+js+p+laMHcWIMmAIIJbDsrFu8oxzOOSuQfM0w2PBG2A63EEqkcvWWXQv7NlMaeOq3PdVbotFdYo293E50bj2oyL+RAqltLaWfDyBdEjtFGvBR38ydTxJqJ2VqjQbGxTYjE4eVlChlOVRuVQ3ZUeFu/v1r1avMdiRZWwa/DED6kmvThRgjw6sFGcgt3kaCpaKKylQPhpPsrs4rEoNxKPbgWUhvWwpw7WFzSfYAztNP3StZPFEGVT5nMfSuWJ/OC8fo/wd8PSE2+i+dr8nfSlf5Vz3rlYeBDg01FKelDXgyDfK6oPNhf5A02FI+8l8F9SS91H4v8A5FOxD7XFLwmv6opppMt1I4g0r2ELviG+KYgfpVV+oNMcXJljZuCk+gqYXu9fHuzWN7zTw7IodGDfBw/kA9NKyX8SCUgP9coPksPz1rYdHY8uEhH9C/MXrD/xBxZkwxYbo8QVHLKP3vW8HTDjfRdjGPriyrq+5Q6N4Xq4pJzvYBb/ANMal3A5tkFUIlvLHKRcSMc/fZ1HaJ5ghhTbZUw+yxLIQqu0sV93vkKp9aQyGSKGWEjKQ+ubeoGhtfjcgeHKrg+7j8F2Jje8l8X3LWEwwzq4/GmYH8xZRp6U52fg2jlY6BnXInheNhGCeO46br1R/wAOAgduwBHC0rE/Q0t6T7VcYjDxRtYr7UnxVfZDysDWoJ631JNppUuPqyHoyqROXeVGcgrHGpLMWIC5n0soXXxqbpBo2HkJLIYbD80YKsOd9fOjHYdOtXFxgBZAxYDcsymzJbuDEqw5nhXzD40phisyCVCytk1W2bQlGGqkac7mtWrowotqybamAMmyoXGrRylyLe8hVc68gcp8jVPakvbWa+sT304hQEAHP61oYjE5wsaOIxZ/ZyEBnWRQnZYaEjLuIFJcJgM8cpnJjERBlYrcgqdAF72IsRVINoerXEpMoIggiaY6aAuxsg8bnTlSDEbGaMSodQ+aWJu51sCCPEdoHxFWtqbQzwiKJckMZW19WeyEgue+1WdnylsAL74cVliJ35XvnTl3+lROytUP8BGPtgUWtGka6bvuwT9a9DXdXnXR+TPi5mO8yfKwC/K1eiijBxFLmvoRYka+B31JRRUBDi8IsqMji6sLEbrjyrqOMKAALAaAcPCpKjxEOdSpJAYWuDY68D3Gstc8lvi9BRGftGKzDWPD3A4NIRZj+kacyaYbRxwhieQ/hF7cT3DzNqkwuFWJAiCyqLAClUj/AGqcKNYoGux7nkHur4hd58bVwdwj/Z+vkvoehViS/rHt92+5c2HhTHAit71rt+Zjmb5k1F0lmth2Ue9IRGObnKflemlJpPbYxRvTDi54GRhZR+lbnzFXEWXDyLnT15Ew3mxHiS41fr46DGf2cJt+FbDyFecbaxK/ZBEwuX9ppuFhqTzNq9LxEd0I4ivINtBw7Ag2QBNeGfU/SumI6g0udPnoYwdZpvjV+WpZjTNs2PS17m53g9ab+eUg1Tnx0c7rHiEbsEBJk1awNlEin7wDffeKubDytggsxOWd7X+B9CHHIlQfCl8sBhnyvbMgbs8Tuv6jvrqlRybsuLs9xJ1GYESSABhuaOR2YFTyNj50n23GTiIpSLXaVfIMMvyrROx6zCFbDJlck6WRZW3n8opN0pLJiJFIFhIqwgbirIWDDnmvWMNJR051+epvEbcqfGny0OtixZ4ZoNc0haSIcHiOYAfmUsPThVcnNhmJ1PVofC/XLbz0qXA4rJNh5AdFJbw3i/r+9T7SQRzNCNxxKxjwVe0PqK3pZi3XgfY4hLtSxBKYVRflHDmb1Y25mpukExYCNt5KJIR3sIDcnzuPKrez3yO7W7eLxZjvwhSQkk/mItVXZqknGZ/eDmT0YofkRVIKXxqBerXWxZnPC0bBVHlr5imuPXqoFiAsYAkr+MjjM1+Qyr5Vno1W7b80hby7Bv8AtWu2sl45sR+HEQoV8GtlceRBqFZZ6IDWFu90BPiQSt/SvS6806Ht/MpCP8GNVPO2Y/WvS6MHxXBFwbg19riKEKAFFgBYDgOFd1AFFFFAcTRZlIuRcWuND5HuqPCYJYkCILKosB/3eanoqZVdlt1XAv2ttIxJ2Rmkfsxr8TH9hvJ4CutkbP6mPKTmYks7fEx94/8Ae61R4XZZEzTSNnc3CaWCJwA4nvPfTE1yjFuWeXl68TrOSUckfN+uF38jmRwoJJsBqeVeU7WxBkecncY8y+C5rr/vW725MZmOHU6Bc0xHcu8Jzb6XrG7Vw2bGyINBKuUeAOW3lY0Xtzvhd/x62K/24VzLt+ey8Rc69mDDi92Cm3BpHzeVlt6VXxr9diMW6i46yPJroVB96/duv61aweJEuOxDrrkSQR8wlhbxCk0hRMkTLEb9YASe/KbL8yT5XrpNr+PXQ54aeslxqPdqhnd4o9WGHCLxPZUt6gtUWIRcThoZFbM+CYQufiQiyP8ApIK3qxtLszLIrZc/VujDu0UftX3Z2HVYMZMgCK0dpI726uUSg2A71OrDhqO6tmG7EmHYdVc9xIHnTfaS5sf+SWGU8nhRWPkbetJ8JETHEF96aQW9Tr8xTPFY8DaUjDVVkSHmFURn6GoopNvqVybSXQhxzsUUg74WA8G66QkjxpzhJevtKAMzqY5x+ZSqS24EgX8azmLRhBEP8vFSoeRLSIP/AGpr0alJzSbk6vJbixcFR5WY8hWjIhhisVbf1jFuRCFWX1tWmx5tsqMk73Yryyi9vC/1pDhcE06xxJa/WvK7E2WOMgjMx7hYeenGmW1mMwMMX3UEAyX3kb2cjid9u4WFRKlSK3btl/8AhrJmxDSHe5N+f/bV6rXlX8Nl7APeW/YV6g6ElTcgDeOOhFj9ajCJaKKKAKKKKAKKKKAKXbWx7IFSJS0smi6dleLMeA4d9Ma+ZazJNqk6NRaTtqxSuz1w+GcXzMQS7ne7Eak/90rH4pLdRPvyRPmP9SRnKfMFfSt1tf7iT8p+lYDEYgjDSqN3VJ6kgH1FWKUI0thJynK3uzLbDnMaM6/edlkO/tEEfPdbxq7tfDKSJkGVJ4s2UbkYOM66cDelmEkfLGkYBkZuwOJ3JfzJ9KcdKcOVjWOIDqxGcrA3DMZD1x8O1e3hakc1u/ISy0lHz9eBHBG+JwAjH30VzFxdBqy8wpuPOrMIDYYtlznGuAV3WEUZDk8LuQb1X6mQyQ9QQhhBfOT2UUMASfIEW771N0ox3VOqQgKsqSMhPczkPp8IN/pWmrVGYunZ10aIbFxtpljdVBtpctqfX5WpRgsOEkmeTckpfm2dyqc9av7EhCwupFjlLed9LelcdIwJlEym3VyhZ1GgDm4Evjm3Hgw8aJJKkG23bGGy9npI2MWYHq1lSS4JGXsM17jXvtYb70nn2h1zGPDr1UKhsi/ibWzMxuTdvoAKddK5TAsJiH37o8h8UiTKnnqbeN6VrgxFjgo91xmTX/DIBXXza9CHDQmDAxBTrOzvKeKoWSNOQK3txIpvs4BMVDfdPCif6orE+RtVOSAvgpsPYCSDNNHb8UTN7VR5m9Txw9ZJs8nd1Jv+ksPpb5VQM/4c4c52Qi3VdkjxGh+dek1jejvZxUzKB7ZVlA3avGGPq162Ed7C++2tt1++ssp1RRRQBRRRQBRRRQBRRRQFPbH3En5T9K8wxkJaGbfmWMFQP0qSeNrivUtpLeJxxU/SvJ1xQaSUdzRsi33EizXHGxW3lUcVLc1GbjsU+j65BPPvMCBI/Bm9nm9C5866kxQGHbNuVLqPFyNPPLer3R7ZOXBdXNdZMUbi/wCA5WMAbmdfC60r+ylsqNoqCzfmAGYnkLj141swMtlQGRXjF7v1QJHcASWv4XOtfNoouNMiL95HeSEfGgGVkHjlAIFdYIiOF5ixUS9hbbwXNmbkFt5kUmhd4ZM+6SGQ5f0jdyI+prKjq2acvZUTpFKxpkJOddVvpYWzE8N+/lTbZMSnEvmW8c8DuR3Z0OdhzDqCOYq3itirLiJJFypC8ccxZjlVAwuFuNwzX0A1vu3VSwGPhRZYYXeaWUP7TLkjjLKQwjBOYkjvNt1aMkn21ZWCS+5PHG9/8iRUID8joCOAqvtPDtFErSaSYcGK+8ZH7cbg/iGjAW4ilW24z1+GI1AgjBHC5Y6d1yKb7LxAlWTCSksnVllP4kykMVB4HS3ColRW09izi2EcLSkEPKGghHxJIVd35LYqOZ4VLh4isOHkG6OGf1OTKP7qo4PEfaiJH8Mo7lVQwAHAAW+dXEwnXYbBKCfvGGh36xC2/XcapDSbD0xmX4Io1PMRj/etnWI6JydZjcRJ8bEry90DytW3rJdgooooAooooAooooAooooBT0pxZjwkhU2YgIvgWIUHyvfyrzObDRrPh89ghIzAncofKL+Fv3r0jpZg2lgUILkSKx7tAbmsDtbZLSOU1JA0B3AZiRbw31UD7tp5AkjNYMJWzE37JvZCALk91hShsbrYjtSk6fmF2P7Vsvs6SQ3l7ZREJsT76jw320vWcw+E6zEQm3uyqCd+8Bjf1IqOKbTfBVJpNLkW7emAMEHdEq3Xd2yMzk8SNw5VZ2woWS5/GqNzIRlPrlv511tLZTPKAlnllYkg2OUH8R4Du7r1PPCr46BQ2dFyQDgXDe0PjYE61oyWOkl3w8UEfuq6Ry233WFerDeF89vEVS2fhY4nzi9kJJNt+UZT86IcU/2nEvoqTX0OoBViUYf1DeDVGDHmVuqUeyQan8TEhmJPzqVqW1R3tKL+aa6nL7NRYX3RqQLeZ3VfMqxNGU1fEyBF/pjVu2f1MLclNc7UVnEUocRRzRrmOUsylUyODY3GoXd3Gu3xcfWddEM/VKIoTbKmi2BUW5knu1txqkJdhkLMUsAEItyP/NO8UwRoSu5Wmk8wFt86T7JwByhmvnXsyAaEg6o487qfG1NtoYZx1ilbBUJXxzlMwv32PCpZaO+hEeVvMj53rfVjuiWEYWJUjUnUW762NGAooo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noiseBaffleBig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500570"/>
            <a:ext cx="210502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resistant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Wool does not have to be specially treated to become </a:t>
            </a:r>
            <a:r>
              <a:rPr lang="en-US" b="1" dirty="0" smtClean="0"/>
              <a:t>non-flammable</a:t>
            </a:r>
            <a:r>
              <a:rPr lang="en-US" dirty="0" smtClean="0"/>
              <a:t>. A fabric made entirely of wool is </a:t>
            </a:r>
            <a:r>
              <a:rPr lang="en-US" b="1" dirty="0" smtClean="0"/>
              <a:t>difficult to ignite</a:t>
            </a:r>
            <a:r>
              <a:rPr lang="en-US" dirty="0" smtClean="0"/>
              <a:t>, </a:t>
            </a:r>
            <a:r>
              <a:rPr lang="en-US" b="1" dirty="0" smtClean="0"/>
              <a:t>burns slowly</a:t>
            </a:r>
            <a:r>
              <a:rPr lang="en-US" dirty="0" smtClean="0"/>
              <a:t>, and has </a:t>
            </a:r>
            <a:r>
              <a:rPr lang="en-US" b="1" dirty="0" smtClean="0"/>
              <a:t>limited ability to sustain a flame</a:t>
            </a:r>
            <a:r>
              <a:rPr lang="en-US" dirty="0" smtClean="0"/>
              <a:t>. Wool </a:t>
            </a:r>
            <a:r>
              <a:rPr lang="en-US" b="1" dirty="0" smtClean="0"/>
              <a:t>does not melt </a:t>
            </a:r>
            <a:r>
              <a:rPr lang="en-US" dirty="0" smtClean="0"/>
              <a:t>when burned and so </a:t>
            </a:r>
            <a:r>
              <a:rPr lang="en-US" b="1" dirty="0" smtClean="0"/>
              <a:t>cannot stick </a:t>
            </a:r>
            <a:r>
              <a:rPr lang="en-US" dirty="0" smtClean="0"/>
              <a:t>to the skin and cause serious burns.</a:t>
            </a:r>
            <a:endParaRPr lang="en-GB" dirty="0"/>
          </a:p>
        </p:txBody>
      </p:sp>
      <p:pic>
        <p:nvPicPr>
          <p:cNvPr id="4" name="Picture 3" descr="Axminster-Luxury-Wool-Carpet-5115455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286256"/>
            <a:ext cx="3000396" cy="2156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repellent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Although wool </a:t>
            </a:r>
            <a:r>
              <a:rPr lang="en-US" b="1" dirty="0" smtClean="0"/>
              <a:t>can absorb moisture</a:t>
            </a:r>
            <a:r>
              <a:rPr lang="en-US" dirty="0" smtClean="0"/>
              <a:t>, it </a:t>
            </a:r>
            <a:r>
              <a:rPr lang="en-US" b="1" dirty="0" smtClean="0"/>
              <a:t>repels liquids</a:t>
            </a:r>
            <a:r>
              <a:rPr lang="en-US" dirty="0" smtClean="0"/>
              <a:t>. It is naturally </a:t>
            </a:r>
            <a:r>
              <a:rPr lang="en-US" b="1" dirty="0" smtClean="0"/>
              <a:t>hydrophobic</a:t>
            </a:r>
            <a:r>
              <a:rPr lang="en-US" dirty="0" smtClean="0"/>
              <a:t>. The scales on the outside of the </a:t>
            </a:r>
            <a:r>
              <a:rPr lang="en-US" dirty="0" err="1" smtClean="0"/>
              <a:t>fibre</a:t>
            </a:r>
            <a:r>
              <a:rPr lang="en-US" dirty="0" smtClean="0"/>
              <a:t> cause liquid to </a:t>
            </a:r>
            <a:r>
              <a:rPr lang="en-US" b="1" dirty="0" smtClean="0"/>
              <a:t>roll off the surface </a:t>
            </a:r>
            <a:r>
              <a:rPr lang="en-US" dirty="0" smtClean="0"/>
              <a:t>of the fabric. Even if wool does eventually get wet it </a:t>
            </a:r>
            <a:r>
              <a:rPr lang="en-US" b="1" dirty="0" smtClean="0"/>
              <a:t>generates heat </a:t>
            </a:r>
            <a:r>
              <a:rPr lang="en-US" dirty="0" smtClean="0"/>
              <a:t>and keeps the </a:t>
            </a:r>
            <a:r>
              <a:rPr lang="en-US" b="1" dirty="0" smtClean="0"/>
              <a:t>body warm</a:t>
            </a:r>
            <a:r>
              <a:rPr lang="en-US" dirty="0" smtClean="0"/>
              <a:t>, not cold and clammy.</a:t>
            </a:r>
            <a:endParaRPr lang="en-GB" dirty="0"/>
          </a:p>
        </p:txBody>
      </p:sp>
      <p:sp>
        <p:nvSpPr>
          <p:cNvPr id="40962" name="AutoShape 2" descr="data:image/jpg;base64,/9j/4AAQSkZJRgABAQAAAQABAAD/2wCEAAkGBhQSEBQUEhQVFBQUFRUUFBQUFBQUFBUUFBQVFRQUFBQXHCYeFxwkGRQUHy8gJCcpLCwsFR4xNTAqNSYrLCkBCQoKDgwNDw0OGSkbGxgpKSksLjU2KS4pKSkpKSkpKSkpKSkpKSkpKSkpKSkpKSkpKSkpKSkpKSkpKSkpKSkpKf/AABEIAPMAzwMBIgACEQEDEQH/xAAcAAABBAMBAAAAAAAAAAAAAAAAAQIDBwQFCAb/xABIEAABAwICBAkHCQUJAQEAAAABAAIDBBEFEgYHITETQVFhcYGRkqEUIlJygrHBMkJTYqKys8LRI2Nkc/AWJDNDRHSTo9LDCP/EABQBAQAAAAAAAAAAAAAAAAAAAAD/xAAVEQEBAAAAAAAAAAAAAAAAAAAAEf/aAAwDAQACEQMRAD8Au9CEIBCEIBCEEoBC1GIaX0cH+LUxNPJnDnd1tz4Ly2J66KOO4ibJMeKzeDZ3nbfsoLAVaawtbwpH8BSBkswJzvdcxst80AEZncu2w5+LxOkutWrqgWNIgjOwtiuHEcjpN56rDmXhak7QUHtna58TO50I6IR8SsebWvijv9Rl9WKIeOW68eCnglBvptPMRfvrJ/Zfk+7ZYUukta7fV1J6Z5f/AEteXJAg9No5p7XU8od5RJI0b2SudI13MQ47OkWKtrR7W3SzgNn/ALvJ9bbGeh43dYHSqHaLKVrkHVMFQ17Q5jmuadzmkOB6CNikXMGHY1NAbwyvjP1HFt+m29erw/W1Wx2DnMlA+kYL9rbFBeiFVtBrr+mpx0xv/K4fFeswTWJR1Lg1rzG87A2UZbnkDrlpPNdB6ZCEIBCEIBCEIBCEIBNe8AEk2AFyTsAA3klOVX65dLTG1tHEbF7c8xHoX82Pr2k8wHKgbpTrmDHOjo2B9tnDP2tvysZxjnJ6lWuMaV1VSbzTPePRzEMHQwWaOxacvSXQOLkiEqBtkmW4snJCEELInXsASb2FttydgspJIHNcWua5rgbFpBBB4wQdy2GjtNnq4W3IvINrRcgi7gQOPcnaQMPlcwJJLZHNJcLOOU5buA49m3nQawMJUrWW3JQOVOQACVIlQKEocmhOCCVhUzHLGCladyC99XGlPlVPwbz+1hAB5XM3Nf8AA9R4169c66MY6+lqGSs+afOHpNPym9Y8bFdCUdW2WNkjDdr2hzTygi4QTIQhAIQhAIQhBFVVLY43PebNY1z3Hka0XPgFy/pHi7qmplmfvkcTbkHzW9QsOpXfrcxjgcOcwHzp3CIer8p/gAPaXP07tp6UAE4JifZAJUBKgLIKEWQEU7mOzNNnC9js2bLcaVzyXEk3JJJPKTvKj/r4pzED0qRKgEqLJwCAATkBFkChPaf0TQkY/Z4oMmMq2dUmkeZrqV52tu+K/ok+ewdBObrKqJhWzwbFHQTMlZ8pjg4c/KDzEXHWg6SQsbDcQbPCyWM3bI0OHXxHnBuOpZKAQhCAQhCClNduLZ6yKAHZEwOPryG5+y1naqvkdtK32mGKeUV88t7h0rsvqNOVn2WheekKCVpUgUMRWQAgEISoBIU5NegZxp7Uwj+uhSBAqVCcAgUBOSBOCBEWSpCgbLuPPs7dico5Du6fcnXQSNKyI3KABPjcgtnVFpBsfSvO68kV+T/MaPB3W5WYub8FxR1PNHMz5Ubg63KONp5iLjrXRNFWNljZIw3a9oe08zhcIJ0IQgFqNLcT8noaiXcWxOy+s4ZWfacFt1XGu7F8lHHADtmkzH1Itv3nM7EFHudtWNIpr7VBMgkgKyXFYdMdoWS8oHXTsygzJzXoJlG4ozprigCdqlBUQS50El04OUOZPa5BOHJwKiBTgUEiYlumuKCCpftCdE+6xp5POSwP2oM9pUjCoWFSNKDLicrh1SY3wlO+ncfOhOZn8t5Jt1Ov3gqaaV6fQfGvJq2J5NmOPBycmSTYSeg5XdSC/EIQgFQGuLFuFxFzAfNha2MdNszvtOI6lfz3AAk7htPQN65Ux/ETPUSyn/Mke/vOJ+KDXKKVSXTHoG0zto6VkSFYbBtstlVUj2Zc7SC5jXi/G17Q5rhzEFBjAp4KYUAoJAUt00FKgLpLpSkKBLp7CmKRoQSAp7SmNCeAge1Nl3Ep4CJG7CgiwXAZauZsUIBe82FzYXsTv6isaro5IJXRStLJGHK9rthBH9X57qxdSlBmr8/FHG93WRkH3yt1r00RzMZXRt85lo57cbCbRyHoccp5nN5EFUQvU7SsCmes1hQZDCsmF6w2OU8ZQdDaF4v5TQwyE3cG5H+uzzST02B9pbxVZqexiz5acnY8CVnrNs146wWn2SrTQaHTvFPJ8OqZOPgyxvrSeY371+pcwyFXfr0xPJSwQj/MkLz0RN/V47FRzigahyS6VyBhhJkaGi5dYAcpJsAOtXZrT0HPkUE8TbvpYmRSgccTQBm9l1+px5F4LVng/lGK0gIu2PNM7ohu5v28nauhceYDSTg7jDKD0GNyDlFyS6W6agcClCaE4IFSFCCUChSNUbVKEDwpGlRBSMKCQJ4bcFNWTQi7rcxPgUFnajMOsypl+syIHoBe73sVnVtGyWN8cjQ5kjSx7TuLXCxHYV5TVNQ8HhUJ45TJM723kN+y1q9ig5a0t0Yfh9bJA65aPOiefnxOvlPTsIPO0rDicrv10aMeUUPDtH7Wlu+43mI24VvVsf7J5VRVO9BmBTMKgaVKwoN5o1ixpqmKYfMeC7nYdjx1tJXRMcgcAQbggEEbiDtBC5ihdtV5as8Z4aiDCbugPBn1N8Z7NnsoK5151uaujj4o4B2yPcT4BqrJy93rkkvisvMyIf8AWD8V4RwQNTk1bjRTATW1kNOCQJHec4b2saC57hz5Qbc9kFo6hsHtFNUuG0u4Fh+qMr5LdeTuqwdMZ8mH1buSnm7TG4D3rMwnCo6aFkMLQyNgs0DtJJ4yTck8ZK0OtGpyYRVH0mNYOl8jW+4lBzWUiUpEAlCRCByEIsgQFTMcoiE5qCcFPCjanIMhu5SU0mV7Tz7ejjCipztSvFig6Q0JiDcOpWjihYOwb1u15rVvUZ8LpjyMc3uSPb8F6VBHPA17HMcLtcC1wO4tcLEdhXKuNYU6kq5qd2+KRzATxt3sd1tLT1rq5Udr7wUR1MFU0bJmmJ/rxWLSecsdb2EHgY3KZpWDTyrMaUGTGVYWqLEC2sdHxSxnvMII8MyrqNet1dzFuIwkfvPwnoNDrLqc+KVR5JCzuAM/KvKlbvTCTNX1Z/iZ/wAV60hQMKsLUc9oxTzt5p5Q3pzRk/ZDlXt17LVDNlxim+twre2GT9Ag6RVca9K7Lh8cfHLO3usa5x8cqsdU1r+q7yUkfIyWQ+05jR90oKmumpSkQKgJEqBwShNunBAFASlNKCdhUllDGVM1A6N1isurbudyjx41hrPi8+Fw42ecOjcfggujU3U5sMA9CaVvbZ/517pVfqLqbw1UfoyRv77CP/mrQQCr3Xlh/CYUX22wzRSdTiYj+IOxWEtBp7h/D4ZVx8ZgkI9Zgzt8WhBy9TP2rZxlaqn3hbWJBOxeu1cxZsRgH838F68ixe41Tx3xJh9GOU+Ab+ZB4LSU/wB9qv8AcT/ivWqK2+lbbV9WOSpn/FetQUDCvUar32xej/mEdsbx8V5ZxXodXklsVoz+/YO95vxQdRqhdedRmxJjfQp4x3nyO/RXyFzrrgmzYvOPRbE3sia78xQeLKalKQIHIKS6EApGlRBPYglTSE4FIQgSNZDSsUKdhQTLNwqUCQX3HzT0HYsMFPjO1BaOpkGOrqozxxRu7j3N/OrbVRasJr1rH/SQvY7pGV35CetW6gFFVR5mPB3FrgesEKVY+IT5IZHHc1j3H2Wk/BByJSDdzLbQ7lq6MbB1LaRIJmqxNTUd62V3owH7Ukf6FV2FaOpKC76p/I2JvaZCfcEFaaeR5cTrB/ESnvOLvitCSvXa2KbJi9T9Yxv70TCfG68igieFuNCpMuJUZ5KmD8RoWpcFn6MOtXUv+4g/FYg6zXMmsafPitYf3xb3GtZ+VdNrlXSuoz11U70qiY/9rkGpKRBKECEoBQUl0C3TgUxLdBkNKUqJjlMEEZUrCo3JzSgyGlSNULSpWlB7nVrX5KyEHjfl38TwW+8hXquZsFreCkZIPmOa7um/wXTDXXAI3HaOgoFXndYmIcDhVY/j4F7B60v7IeLwvRKtdfWI5MNZGDtmnYCPqxh0h8WsQUXTrYxLXU62UTdiCUK4tSlPalnf6Uwb3I2n86p1Xzqro+DwyI8cjpJD1vIHg0IK0150eXEWP+kgYetj3tPhlVcq5tfmH3jpZgPkvkiJ9doe37ju1UygQb1m6OM/v1MP4mD8ViwlscKGWrpZOLh4SeqVh9yDq8lcj10uaR7vSc53a4n4rq/E5skMrvRje7saT8FyU8oI0JU0oApLoKEDgkKVpSkbEDQ5ZEbliqRj0GQ4JrTtTmG6Y8IJ2lSNUDCpmlBmU7tq6P0RreFoad++8TAelgyHxaVzUx1leWqHEs9E6MnzoZD3ZPOae3P2IPdKkP8A9DV956SH0WSSn23NY38Nyu9c466azhMYkb9FFDH9nhD4yIPI07VsY1gQcSz2oHkrpjR6j4Gkgj9CGNp6QwX8brm2iizyRt9J7W95wHxXUSDxmt3D+FwmY8cRZKPZeA77LnLnRdYY7Q8NSzxfSRSM63MIHiQuTyEDCs+hN9nHvB5HDce1YFlJCSDvt1oOoMQr+FwuSX6Skkk70BJHauXXLo+Ij+z4ykG9DYE7Bd8VveVRVTohUtaXZWlrQXEtkYdgFzsvfdzIRpAEwlPLkxA0pUWSWQK0qTiUVk5pKBrwlsgtRZBJFJtWS5twsAbFlQzIHRFTAKJzOMKVjkEt9isPU1i2WsMfFLG5p9dnntPYHjrVdXWz0PxTgKyF+7JKxx525gHg+yXIOnly1p9UcJi1a79+9v8Ax2jHgxdSXXI1fVcLUSyfSSyP773O+KB0DdqzmLDhWXHuQbrRGDPX0jf38RPQ1wcfALpFUDqvps+KwfU4R/djcB4uCv5ALlDH6PgqqeO98k0rL7r5XuFzboXVxXMOnjMuJ1g/iJT2uLvig8+QmhyddMKC2oNIiNFTcnNwvkzTx24QPA6mXCr2TS6oIsZL7LXyMvYix225CvQ4c0zaO1LB/p6uKY+rI0R+8leEkahTXVPIEwznmTCEAIJA88qLnlQ0JxCABQgJbIDOeVJwpS2SFACbmCkbOOQ+BUKUBBktqW8tupStqGekPFa9wTEG3bK0/OHaiEWeCtS0KeGUtOw/p2IOlv7SE4G6qaC5zaVxIBF87Gljjt5CC7qXNNPGrPwPSTNo9iEV7OZkAH1Z3tYbc1we1VxDEgma0iyyYz8PemMCmjHOUFh6lqXNWyv9CAjre9vwa5XOqy1J0No6mW/ynMj5B5rS7t89WagFzZrWozHitTfZnc2RvOHsab9tx1LpNQyUjHODnMaXDYHFoJA5iRdByhSYHUS/4cE0nqRSO9wW5pNWWJSbqSQevkj++QunEIKz1caupqenrIq0NDKpjGZGvDyABIHEkbAfPFtp3KndI8Bko6iSCUWcw7DxPafkvbzEfEcS6uWl0l0Ppq9obUx5i35L2ktkbfflcOLmNxzIOU3RJmRXdimoGM3NPVObyNmYH/aYW+4rz1TqHrh8l9O/23tPYWfFBWgT17iTUriQ3RxnomZ8bKJ+p/FB/pweiaD4vQeJITwV6mbVbibd9JIfVMTvuvKwZtBsQZvo6jqhe77oKDSZUhCzJ8JnZ8uCZvrRPb7wsNzrb9iAAQ0IzJWlAyRR2Ur2pAxAjWqRrUBq9Volq8qq54yMLIvnTyNIjA48t9sh5h1kINbh2dtLUEXyPMUbjxZs5laOn9mT1LBZcK7dL9WL/IIKehAcIXPfIHODZJXuaG8JmPmk7CLEjYQBuVYVmhVbDfhKWZoHGI3Ob3mXHig0zJFK2RI6Ag2Ow8h2HsKeyPmQXtqdp8uGh3pzSO7MrPyL3C8/oBRcFhlK07CYw89MhMn5l6BAIQhAIQhAIQhAIQhAIQhAISIQKseooY3/AC42P9ZjXe8IQg1dRoPQS/Lo6c84hY09rQCtPiOqnDMpIpQD9WSZvgHgIQg8hVaAUQdYQn/lm/8Aa3ej+rLDn7X0+bpmnt2Z0IQevoNDKKCxipYGkfO4Npd3nAnxW5SIQKhCEGPVUMcgtJGx45Hsa73hambQGgecxpYr/VbkHY2wQhBvGMAAAAAAsANgAG4AJy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PROD_7122_BLACK_WOMEN_LPIC-417x4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214818"/>
            <a:ext cx="2067016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Dirt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Wool's ability to </a:t>
            </a:r>
            <a:r>
              <a:rPr lang="en-US" b="1" dirty="0" smtClean="0"/>
              <a:t>absorb moisture </a:t>
            </a:r>
            <a:r>
              <a:rPr lang="en-US" dirty="0" smtClean="0"/>
              <a:t>and therefore its </a:t>
            </a:r>
            <a:r>
              <a:rPr lang="en-US" b="1" dirty="0" smtClean="0"/>
              <a:t>low build-up of static electricity </a:t>
            </a:r>
            <a:r>
              <a:rPr lang="en-US" dirty="0" smtClean="0"/>
              <a:t>means that wool </a:t>
            </a:r>
            <a:r>
              <a:rPr lang="en-US" b="1" dirty="0" smtClean="0"/>
              <a:t>does not attract lint and dust </a:t>
            </a:r>
            <a:r>
              <a:rPr lang="en-US" dirty="0" smtClean="0"/>
              <a:t>from the air.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crimp in the </a:t>
            </a:r>
            <a:r>
              <a:rPr lang="en-US" dirty="0" err="1" smtClean="0"/>
              <a:t>fibre</a:t>
            </a:r>
            <a:r>
              <a:rPr lang="en-US" dirty="0" smtClean="0"/>
              <a:t> and the scales on the outside of the </a:t>
            </a:r>
            <a:r>
              <a:rPr lang="en-US" dirty="0" err="1" smtClean="0"/>
              <a:t>fibre</a:t>
            </a:r>
            <a:r>
              <a:rPr lang="en-US" dirty="0" smtClean="0"/>
              <a:t> </a:t>
            </a:r>
            <a:r>
              <a:rPr lang="en-US" b="1" dirty="0" smtClean="0"/>
              <a:t>prevent </a:t>
            </a:r>
            <a:r>
              <a:rPr lang="en-US" dirty="0" smtClean="0"/>
              <a:t>deep dirt from penetrating the fabric.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Elasticicity</a:t>
            </a:r>
            <a:r>
              <a:rPr lang="en-GB" dirty="0" smtClean="0"/>
              <a:t> and durability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Wool has </a:t>
            </a:r>
            <a:r>
              <a:rPr lang="en-US" b="1" dirty="0" smtClean="0"/>
              <a:t>greater elasticity </a:t>
            </a:r>
            <a:r>
              <a:rPr lang="en-US" dirty="0" smtClean="0"/>
              <a:t>than any other plant or animal </a:t>
            </a:r>
            <a:r>
              <a:rPr lang="en-US" dirty="0" err="1" smtClean="0"/>
              <a:t>fibre</a:t>
            </a:r>
            <a:r>
              <a:rPr lang="en-US" dirty="0" smtClean="0"/>
              <a:t>. Wool can be </a:t>
            </a:r>
            <a:r>
              <a:rPr lang="en-US" b="1" dirty="0" smtClean="0"/>
              <a:t>twisted</a:t>
            </a:r>
            <a:r>
              <a:rPr lang="en-US" dirty="0" smtClean="0"/>
              <a:t>, </a:t>
            </a:r>
            <a:r>
              <a:rPr lang="en-US" b="1" dirty="0" smtClean="0"/>
              <a:t>turned</a:t>
            </a:r>
            <a:r>
              <a:rPr lang="en-US" dirty="0" smtClean="0"/>
              <a:t> and </a:t>
            </a:r>
            <a:r>
              <a:rPr lang="en-US" b="1" dirty="0" smtClean="0"/>
              <a:t>stretched</a:t>
            </a:r>
            <a:r>
              <a:rPr lang="en-US" dirty="0" smtClean="0"/>
              <a:t> and will </a:t>
            </a:r>
            <a:r>
              <a:rPr lang="en-US" b="1" dirty="0" smtClean="0"/>
              <a:t>still return </a:t>
            </a:r>
            <a:r>
              <a:rPr lang="en-US" dirty="0" smtClean="0"/>
              <a:t>to its natural shape.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/>
              <a:t>interlocking protein molecules </a:t>
            </a:r>
            <a:r>
              <a:rPr lang="en-US" dirty="0" smtClean="0"/>
              <a:t>in the </a:t>
            </a:r>
            <a:r>
              <a:rPr lang="en-US" dirty="0" err="1" smtClean="0"/>
              <a:t>fibres</a:t>
            </a:r>
            <a:r>
              <a:rPr lang="en-US" dirty="0" smtClean="0"/>
              <a:t> of wool have the power to </a:t>
            </a:r>
            <a:r>
              <a:rPr lang="en-US" b="1" dirty="0" smtClean="0"/>
              <a:t>elongate,</a:t>
            </a:r>
            <a:r>
              <a:rPr lang="en-US" dirty="0" smtClean="0"/>
              <a:t> </a:t>
            </a:r>
            <a:r>
              <a:rPr lang="en-US" b="1" dirty="0" smtClean="0"/>
              <a:t>stretch</a:t>
            </a:r>
            <a:r>
              <a:rPr lang="en-US" dirty="0" smtClean="0"/>
              <a:t> and </a:t>
            </a:r>
            <a:r>
              <a:rPr lang="en-US" b="1" dirty="0" smtClean="0"/>
              <a:t>recover</a:t>
            </a:r>
            <a:r>
              <a:rPr lang="en-US" dirty="0" smtClean="0"/>
              <a:t>, creating an extremely </a:t>
            </a:r>
            <a:r>
              <a:rPr lang="en-US" b="1" dirty="0" smtClean="0"/>
              <a:t>robust</a:t>
            </a:r>
            <a:r>
              <a:rPr lang="en-US" dirty="0" smtClean="0"/>
              <a:t> fabric that will last. Each wool </a:t>
            </a:r>
            <a:r>
              <a:rPr lang="en-US" dirty="0" err="1" smtClean="0"/>
              <a:t>fibre</a:t>
            </a:r>
            <a:r>
              <a:rPr lang="en-US" dirty="0" smtClean="0"/>
              <a:t> is made up of millions of 'coiled springs' that </a:t>
            </a:r>
            <a:r>
              <a:rPr lang="en-US" b="1" dirty="0" smtClean="0"/>
              <a:t>stretch and give rather than break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693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Natural vs synthetic fibres</vt:lpstr>
      <vt:lpstr>Lesson outcomes</vt:lpstr>
      <vt:lpstr>Natural fibres</vt:lpstr>
      <vt:lpstr>Wool</vt:lpstr>
      <vt:lpstr>Heat and noise insulation</vt:lpstr>
      <vt:lpstr>Fire resistant</vt:lpstr>
      <vt:lpstr>Water repellent</vt:lpstr>
      <vt:lpstr>Dirt resistance</vt:lpstr>
      <vt:lpstr>Elasticicity and durability</vt:lpstr>
      <vt:lpstr>Versatility, comfort and ability to dye</vt:lpstr>
      <vt:lpstr>Synthetic fibres</vt:lpstr>
      <vt:lpstr>Condenstion polymerisation</vt:lpstr>
      <vt:lpstr>nylon</vt:lpstr>
    </vt:vector>
  </TitlesOfParts>
  <Company>Lancashire County Council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Proteins</dc:title>
  <dc:creator>swarren</dc:creator>
  <cp:lastModifiedBy>swarren</cp:lastModifiedBy>
  <cp:revision>324</cp:revision>
  <dcterms:created xsi:type="dcterms:W3CDTF">2011-04-23T09:42:18Z</dcterms:created>
  <dcterms:modified xsi:type="dcterms:W3CDTF">2011-06-29T10:07:24Z</dcterms:modified>
</cp:coreProperties>
</file>