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58" r:id="rId16"/>
    <p:sldId id="268"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FF"/>
    <a:srgbClr val="33CC33"/>
    <a:srgbClr val="FFFF00"/>
    <a:srgbClr val="FF66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78"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486F1DE-B6DD-46FF-8A20-0A232866652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75090-C31C-4CD3-B120-F4937B3DD016}" type="slidenum">
              <a:rPr lang="en-US"/>
              <a:pPr/>
              <a:t>1</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http://www.jessb.org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677A9-A2E4-44A9-BC8F-A35F4C396477}" type="slidenum">
              <a:rPr lang="en-US"/>
              <a:pPr/>
              <a:t>13</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57B35-8F95-4810-93CD-D7DBE2F9A016}" type="slidenum">
              <a:rPr lang="en-US"/>
              <a:pPr/>
              <a:t>14</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41C9D-0CE4-41D5-AC35-EF7D1545F1C8}" type="slidenum">
              <a:rPr lang="en-US"/>
              <a:pPr/>
              <a:t>3</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Prompt students to guess what the teal box, then the blue box, is hiding.  (Wavelength, Amplitude)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5573F-116C-4E41-936A-D6E5AE843AEE}" type="slidenum">
              <a:rPr lang="en-US"/>
              <a:pPr/>
              <a:t>6</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Clicking the little rainbow box at the top of each slide will bring you back to this 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73DFA-5B29-429A-988E-6DFABDE8AEEF}" type="slidenum">
              <a:rPr lang="en-US"/>
              <a:pPr/>
              <a:t>7</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Click the little rainbow box in the top right corner to return to the overview EM spectrum diagram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B2505-819D-4227-862B-048F217F6D05}" type="slidenum">
              <a:rPr lang="en-US"/>
              <a:pPr/>
              <a:t>8</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BF2E2-993F-4211-99E7-BC9CA19A9205}" type="slidenum">
              <a:rPr lang="en-US"/>
              <a:pPr/>
              <a:t>9</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AACA3-848D-4D2C-88FF-6C28873B7BBB}" type="slidenum">
              <a:rPr lang="en-US"/>
              <a:pPr/>
              <a:t>10</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Click the little rainbow box in the top right corner to return to the overview EM spectrum diagram</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A8A6-BA41-4E21-8340-59D1612BD175}" type="slidenum">
              <a:rPr lang="en-US"/>
              <a:pPr/>
              <a:t>11</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There is one more UV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77992-7901-4A43-915D-8BC5D0949928}" type="slidenum">
              <a:rPr lang="en-US"/>
              <a:pPr/>
              <a:t>12</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Table will fill in from left to right, top to bottom as you advance through. Click the little rainbow box in the top right corner to return to the overview EM spectrum diagram</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85800"/>
            <a:ext cx="7772400" cy="2127250"/>
          </a:xfrm>
        </p:spPr>
        <p:txBody>
          <a:bodyPr/>
          <a:lstStyle>
            <a:lvl1pPr algn="ctr">
              <a:defRPr sz="5500"/>
            </a:lvl1pPr>
          </a:lstStyle>
          <a:p>
            <a:r>
              <a:rPr lang="en-US"/>
              <a:t>Click to edit Master title style</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400"/>
            </a:lvl1pPr>
          </a:lstStyle>
          <a:p>
            <a:r>
              <a:rPr 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4F52E03B-754D-4B89-A587-A2B650B677BB}" type="slidenum">
              <a:rPr lang="en-US"/>
              <a:pPr/>
              <a:t>‹#›</a:t>
            </a:fld>
            <a:endParaRPr lang="en-US"/>
          </a:p>
        </p:txBody>
      </p:sp>
      <p:grpSp>
        <p:nvGrpSpPr>
          <p:cNvPr id="5127" name="Group 7"/>
          <p:cNvGrpSpPr>
            <a:grpSpLocks/>
          </p:cNvGrpSpPr>
          <p:nvPr/>
        </p:nvGrpSpPr>
        <p:grpSpPr bwMode="auto">
          <a:xfrm>
            <a:off x="228600" y="2889250"/>
            <a:ext cx="8610600" cy="201613"/>
            <a:chOff x="144" y="1680"/>
            <a:chExt cx="5424" cy="144"/>
          </a:xfrm>
        </p:grpSpPr>
        <p:sp>
          <p:nvSpPr>
            <p:cNvPr id="5128"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n-GB"/>
            </a:p>
          </p:txBody>
        </p:sp>
        <p:sp>
          <p:nvSpPr>
            <p:cNvPr id="5129"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n-GB"/>
            </a:p>
          </p:txBody>
        </p:sp>
        <p:sp>
          <p:nvSpPr>
            <p:cNvPr id="5130"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5E93E0-15D4-424A-BB88-A1E9A83BADC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FED3B1-8EFF-404E-BB36-89C11B02697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endParaRPr lang="en-GB"/>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CA6712A-A05D-4C6B-BF32-F9AEE2F75A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BDF502-E69F-46DE-B126-82914F806F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73CC61-F4A6-47F9-B3AB-17D73AB6F2F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BD59B1-FFCF-46EC-97F9-CACDD112E89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663836-8546-435C-9F8B-8C5A7B313A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24025E-4494-4524-8B89-DE1D5F49B0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BE444B-CA2F-40CB-9F99-58A1AB2A76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2AF647-436F-4C9B-9407-98C5A6595F1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8435FF-AC00-4E2A-B20E-E0408B558D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61C97EF-2EFD-4F53-B357-E86D7F64F66B}" type="slidenum">
              <a:rPr lang="en-US"/>
              <a:pPr/>
              <a:t>‹#›</a:t>
            </a:fld>
            <a:endParaRPr lang="en-US"/>
          </a:p>
        </p:txBody>
      </p:sp>
      <p:sp>
        <p:nvSpPr>
          <p:cNvPr id="410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410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n-GB"/>
          </a:p>
        </p:txBody>
      </p:sp>
      <p:sp>
        <p:nvSpPr>
          <p:cNvPr id="410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410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Rockwell Extra Bold" pitchFamily="18" charset="0"/>
        </a:defRPr>
      </a:lvl2pPr>
      <a:lvl3pPr algn="l" rtl="0" fontAlgn="base">
        <a:spcBef>
          <a:spcPct val="0"/>
        </a:spcBef>
        <a:spcAft>
          <a:spcPct val="0"/>
        </a:spcAft>
        <a:defRPr sz="4400">
          <a:solidFill>
            <a:schemeClr val="tx2"/>
          </a:solidFill>
          <a:latin typeface="Rockwell Extra Bold" pitchFamily="18" charset="0"/>
        </a:defRPr>
      </a:lvl3pPr>
      <a:lvl4pPr algn="l" rtl="0" fontAlgn="base">
        <a:spcBef>
          <a:spcPct val="0"/>
        </a:spcBef>
        <a:spcAft>
          <a:spcPct val="0"/>
        </a:spcAft>
        <a:defRPr sz="4400">
          <a:solidFill>
            <a:schemeClr val="tx2"/>
          </a:solidFill>
          <a:latin typeface="Rockwell Extra Bold" pitchFamily="18" charset="0"/>
        </a:defRPr>
      </a:lvl4pPr>
      <a:lvl5pPr algn="l" rtl="0" fontAlgn="base">
        <a:spcBef>
          <a:spcPct val="0"/>
        </a:spcBef>
        <a:spcAft>
          <a:spcPct val="0"/>
        </a:spcAft>
        <a:defRPr sz="4400">
          <a:solidFill>
            <a:schemeClr val="tx2"/>
          </a:solidFill>
          <a:latin typeface="Rockwell Extra Bold" pitchFamily="18" charset="0"/>
        </a:defRPr>
      </a:lvl5pPr>
      <a:lvl6pPr marL="457200" algn="l" rtl="0" fontAlgn="base">
        <a:spcBef>
          <a:spcPct val="0"/>
        </a:spcBef>
        <a:spcAft>
          <a:spcPct val="0"/>
        </a:spcAft>
        <a:defRPr sz="4400">
          <a:solidFill>
            <a:schemeClr val="tx2"/>
          </a:solidFill>
          <a:latin typeface="Rockwell Extra Bold" pitchFamily="18" charset="0"/>
        </a:defRPr>
      </a:lvl6pPr>
      <a:lvl7pPr marL="914400" algn="l" rtl="0" fontAlgn="base">
        <a:spcBef>
          <a:spcPct val="0"/>
        </a:spcBef>
        <a:spcAft>
          <a:spcPct val="0"/>
        </a:spcAft>
        <a:defRPr sz="4400">
          <a:solidFill>
            <a:schemeClr val="tx2"/>
          </a:solidFill>
          <a:latin typeface="Rockwell Extra Bold" pitchFamily="18" charset="0"/>
        </a:defRPr>
      </a:lvl7pPr>
      <a:lvl8pPr marL="1371600" algn="l" rtl="0" fontAlgn="base">
        <a:spcBef>
          <a:spcPct val="0"/>
        </a:spcBef>
        <a:spcAft>
          <a:spcPct val="0"/>
        </a:spcAft>
        <a:defRPr sz="4400">
          <a:solidFill>
            <a:schemeClr val="tx2"/>
          </a:solidFill>
          <a:latin typeface="Rockwell Extra Bold" pitchFamily="18" charset="0"/>
        </a:defRPr>
      </a:lvl8pPr>
      <a:lvl9pPr marL="1828800" algn="l" rtl="0" fontAlgn="base">
        <a:spcBef>
          <a:spcPct val="0"/>
        </a:spcBef>
        <a:spcAft>
          <a:spcPct val="0"/>
        </a:spcAft>
        <a:defRPr sz="4400">
          <a:solidFill>
            <a:schemeClr val="tx2"/>
          </a:solidFill>
          <a:latin typeface="Rockwell Extra Bol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5.w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http://www.mobilewhack.com/motorola-h12-bluetooth-headset.jpg" TargetMode="External"/><Relationship Id="rId13" Type="http://schemas.openxmlformats.org/officeDocument/2006/relationships/hyperlink" Target="http://science.hq.nasa.gov/kids/imagers/ems/uv.html" TargetMode="External"/><Relationship Id="rId3" Type="http://schemas.openxmlformats.org/officeDocument/2006/relationships/hyperlink" Target="http://www.geocities.com/researchtriangle/campus/6791/einstein12.jpg" TargetMode="External"/><Relationship Id="rId7" Type="http://schemas.openxmlformats.org/officeDocument/2006/relationships/hyperlink" Target="http://www.nentjes.info/Palace/radio-6.gif" TargetMode="External"/><Relationship Id="rId12" Type="http://schemas.openxmlformats.org/officeDocument/2006/relationships/hyperlink" Target="http://www.georgiaprismaward.com/The_Prism_Story_files/PRISM%20brand%20imagemed.jpg" TargetMode="External"/><Relationship Id="rId2" Type="http://schemas.openxmlformats.org/officeDocument/2006/relationships/hyperlink" Target="http://www.antonine-education.co.uk/New_items/MUS/images/Making6.gif" TargetMode="External"/><Relationship Id="rId1" Type="http://schemas.openxmlformats.org/officeDocument/2006/relationships/slideLayout" Target="../slideLayouts/slideLayout2.xml"/><Relationship Id="rId6" Type="http://schemas.openxmlformats.org/officeDocument/2006/relationships/hyperlink" Target="http://science.hq.nasa.gov/kids/imagers/ems/radio.html" TargetMode="External"/><Relationship Id="rId11" Type="http://schemas.openxmlformats.org/officeDocument/2006/relationships/hyperlink" Target="http://www.global-b2b-network.com/direct/dbimage/50329753/Study_Remote_Control.jpg" TargetMode="External"/><Relationship Id="rId5" Type="http://schemas.openxmlformats.org/officeDocument/2006/relationships/hyperlink" Target="http://www.astro.princeton.edu/~gk/A402/electromagnetic_spectrum.jpg" TargetMode="External"/><Relationship Id="rId10" Type="http://schemas.openxmlformats.org/officeDocument/2006/relationships/hyperlink" Target="http://www.imaging1.com/gallery/images/AV%20Night%20vision%20goggles.jpg" TargetMode="External"/><Relationship Id="rId4" Type="http://schemas.openxmlformats.org/officeDocument/2006/relationships/hyperlink" Target="http://abyss.uoregon.edu/~js/glossary/wave_particle.html" TargetMode="External"/><Relationship Id="rId9" Type="http://schemas.openxmlformats.org/officeDocument/2006/relationships/hyperlink" Target="http://www.stuffintheair.com/radar-real-time-weather.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aboutnuclear.org/print.cgi?fC=Food" TargetMode="External"/><Relationship Id="rId3" Type="http://schemas.openxmlformats.org/officeDocument/2006/relationships/hyperlink" Target="http://intamod.com.au/images/uv2.JPG" TargetMode="External"/><Relationship Id="rId7" Type="http://schemas.openxmlformats.org/officeDocument/2006/relationships/hyperlink" Target="http://science.hq.nasa.gov/kids/imagers/ems/gamma.html" TargetMode="External"/><Relationship Id="rId2" Type="http://schemas.openxmlformats.org/officeDocument/2006/relationships/hyperlink" Target="http://farm3.static.flickr.com/2385/2381723771_12548f4bd1.jpg?v=1217429879" TargetMode="External"/><Relationship Id="rId1" Type="http://schemas.openxmlformats.org/officeDocument/2006/relationships/slideLayout" Target="../slideLayouts/slideLayout2.xml"/><Relationship Id="rId6" Type="http://schemas.openxmlformats.org/officeDocument/2006/relationships/hyperlink" Target="http://www.epinion.eu/wordpress/wp-content/uploads/2008/05/airport-security1.jpg" TargetMode="External"/><Relationship Id="rId5" Type="http://schemas.openxmlformats.org/officeDocument/2006/relationships/hyperlink" Target="http://www.sciencelearn.org.nz/var/sciencelearn/storage/images/contexts/see_through_body/sci_media/neck_x_ray/17945-5-eng-NZ/neck_x_ray_full_size_portrait.jpg" TargetMode="External"/><Relationship Id="rId4" Type="http://schemas.openxmlformats.org/officeDocument/2006/relationships/hyperlink" Target="http://science.hq.nasa.gov/kids/imagers/ems/xrays.html" TargetMode="External"/><Relationship Id="rId9" Type="http://schemas.openxmlformats.org/officeDocument/2006/relationships/hyperlink" Target="http://www.roswellpark.org/files/1_2_1/brain_spinal/gamma%20knife%204c.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jpeg"/><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0.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2127250"/>
          </a:xfrm>
        </p:spPr>
        <p:txBody>
          <a:bodyPr/>
          <a:lstStyle/>
          <a:p>
            <a:r>
              <a:rPr lang="en-US"/>
              <a:t>Electromagnetic Radiation</a:t>
            </a:r>
          </a:p>
        </p:txBody>
      </p:sp>
      <p:sp>
        <p:nvSpPr>
          <p:cNvPr id="2051" name="Rectangle 3"/>
          <p:cNvSpPr>
            <a:spLocks noGrp="1" noChangeArrowheads="1"/>
          </p:cNvSpPr>
          <p:nvPr>
            <p:ph type="subTitle" idx="1"/>
          </p:nvPr>
        </p:nvSpPr>
        <p:spPr>
          <a:xfrm>
            <a:off x="1371600" y="4648200"/>
            <a:ext cx="6400800" cy="2209800"/>
          </a:xfrm>
        </p:spPr>
        <p:txBody>
          <a:bodyPr/>
          <a:lstStyle/>
          <a:p>
            <a:r>
              <a:rPr lang="en-US"/>
              <a:t>Conceptual Physics</a:t>
            </a:r>
          </a:p>
          <a:p>
            <a:r>
              <a:rPr lang="en-US">
                <a:solidFill>
                  <a:srgbClr val="FF0000"/>
                </a:solidFill>
                <a:sym typeface="Wingdings" pitchFamily="2" charset="2"/>
              </a:rPr>
              <a:t></a:t>
            </a:r>
            <a:r>
              <a:rPr lang="en-US">
                <a:sym typeface="Wingdings" pitchFamily="2" charset="2"/>
              </a:rPr>
              <a:t> </a:t>
            </a:r>
            <a:r>
              <a:rPr lang="en-US">
                <a:solidFill>
                  <a:srgbClr val="FF6600"/>
                </a:solidFill>
                <a:sym typeface="Wingdings" pitchFamily="2" charset="2"/>
              </a:rPr>
              <a:t></a:t>
            </a:r>
            <a:r>
              <a:rPr lang="en-US">
                <a:sym typeface="Wingdings" pitchFamily="2" charset="2"/>
              </a:rPr>
              <a:t> </a:t>
            </a:r>
            <a:r>
              <a:rPr lang="en-US">
                <a:solidFill>
                  <a:srgbClr val="FFFF00"/>
                </a:solidFill>
                <a:sym typeface="Wingdings" pitchFamily="2" charset="2"/>
              </a:rPr>
              <a:t></a:t>
            </a:r>
            <a:r>
              <a:rPr lang="en-US">
                <a:sym typeface="Wingdings" pitchFamily="2" charset="2"/>
              </a:rPr>
              <a:t> </a:t>
            </a:r>
            <a:r>
              <a:rPr lang="en-US">
                <a:solidFill>
                  <a:srgbClr val="33CC33"/>
                </a:solidFill>
                <a:sym typeface="Wingdings" pitchFamily="2" charset="2"/>
              </a:rPr>
              <a:t></a:t>
            </a:r>
            <a:r>
              <a:rPr lang="en-US">
                <a:sym typeface="Wingdings" pitchFamily="2" charset="2"/>
              </a:rPr>
              <a:t> </a:t>
            </a:r>
            <a:r>
              <a:rPr lang="en-US">
                <a:solidFill>
                  <a:srgbClr val="0000FF"/>
                </a:solidFill>
                <a:sym typeface="Wingdings" pitchFamily="2" charset="2"/>
              </a:rPr>
              <a:t></a:t>
            </a:r>
            <a:r>
              <a:rPr lang="en-US">
                <a:sym typeface="Wingdings" pitchFamily="2" charset="2"/>
              </a:rPr>
              <a:t> </a:t>
            </a:r>
            <a:r>
              <a:rPr lang="en-US">
                <a:solidFill>
                  <a:srgbClr val="6600FF"/>
                </a:solidFill>
                <a:sym typeface="Wingdings" pitchFamily="2" charset="2"/>
              </a:rPr>
              <a:t></a:t>
            </a:r>
          </a:p>
          <a:p>
            <a:r>
              <a:rPr lang="en-US"/>
              <a:t>J. Beauchemin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Visible light</a:t>
            </a:r>
          </a:p>
        </p:txBody>
      </p:sp>
      <p:sp>
        <p:nvSpPr>
          <p:cNvPr id="17411" name="Rectangle 3"/>
          <p:cNvSpPr>
            <a:spLocks noGrp="1" noChangeArrowheads="1"/>
          </p:cNvSpPr>
          <p:nvPr>
            <p:ph type="body" idx="1"/>
          </p:nvPr>
        </p:nvSpPr>
        <p:spPr/>
        <p:txBody>
          <a:bodyPr/>
          <a:lstStyle/>
          <a:p>
            <a:r>
              <a:rPr lang="en-US"/>
              <a:t>Only type of EM wave able to be detected by the human eye</a:t>
            </a:r>
          </a:p>
          <a:p>
            <a:r>
              <a:rPr lang="en-US"/>
              <a:t>Violet is the highest frequency light</a:t>
            </a:r>
          </a:p>
          <a:p>
            <a:r>
              <a:rPr lang="en-US"/>
              <a:t>Red light is the lowest frequency light</a:t>
            </a:r>
          </a:p>
          <a:p>
            <a:endParaRPr lang="en-US"/>
          </a:p>
        </p:txBody>
      </p:sp>
      <p:pic>
        <p:nvPicPr>
          <p:cNvPr id="17412" name="Picture 4"/>
          <p:cNvPicPr>
            <a:picLocks noChangeAspect="1" noChangeArrowheads="1"/>
          </p:cNvPicPr>
          <p:nvPr/>
        </p:nvPicPr>
        <p:blipFill>
          <a:blip r:embed="rId3" cstate="print"/>
          <a:srcRect/>
          <a:stretch>
            <a:fillRect/>
          </a:stretch>
        </p:blipFill>
        <p:spPr bwMode="auto">
          <a:xfrm>
            <a:off x="0" y="4953000"/>
            <a:ext cx="3886200" cy="1801813"/>
          </a:xfrm>
          <a:prstGeom prst="rect">
            <a:avLst/>
          </a:prstGeom>
          <a:noFill/>
          <a:ln w="9525">
            <a:noFill/>
            <a:miter lim="800000"/>
            <a:headEnd/>
            <a:tailEnd/>
          </a:ln>
          <a:effectLst/>
        </p:spPr>
      </p:pic>
      <p:pic>
        <p:nvPicPr>
          <p:cNvPr id="17413" name="Picture 5"/>
          <p:cNvPicPr>
            <a:picLocks noChangeAspect="1" noChangeArrowheads="1"/>
          </p:cNvPicPr>
          <p:nvPr/>
        </p:nvPicPr>
        <p:blipFill>
          <a:blip r:embed="rId4" cstate="print"/>
          <a:srcRect/>
          <a:stretch>
            <a:fillRect/>
          </a:stretch>
        </p:blipFill>
        <p:spPr bwMode="auto">
          <a:xfrm>
            <a:off x="4800600" y="4000500"/>
            <a:ext cx="2857500" cy="2857500"/>
          </a:xfrm>
          <a:prstGeom prst="rect">
            <a:avLst/>
          </a:prstGeom>
          <a:noFill/>
          <a:ln w="9525">
            <a:noFill/>
            <a:miter lim="800000"/>
            <a:headEnd/>
            <a:tailEnd/>
          </a:ln>
          <a:effectLst/>
        </p:spPr>
      </p:pic>
      <p:pic>
        <p:nvPicPr>
          <p:cNvPr id="17414" name="Picture 6" descr="MCj04353000000[1]"/>
          <p:cNvPicPr>
            <a:picLocks noChangeAspect="1" noChangeArrowheads="1"/>
          </p:cNvPicPr>
          <p:nvPr/>
        </p:nvPicPr>
        <p:blipFill>
          <a:blip r:embed="rId5" cstate="print"/>
          <a:srcRect/>
          <a:stretch>
            <a:fillRect/>
          </a:stretch>
        </p:blipFill>
        <p:spPr bwMode="auto">
          <a:xfrm>
            <a:off x="7086600" y="0"/>
            <a:ext cx="1371600" cy="1370013"/>
          </a:xfrm>
          <a:prstGeom prst="rect">
            <a:avLst/>
          </a:prstGeom>
          <a:noFill/>
        </p:spPr>
      </p:pic>
      <p:grpSp>
        <p:nvGrpSpPr>
          <p:cNvPr id="17415" name="Group 7"/>
          <p:cNvGrpSpPr>
            <a:grpSpLocks/>
          </p:cNvGrpSpPr>
          <p:nvPr/>
        </p:nvGrpSpPr>
        <p:grpSpPr bwMode="auto">
          <a:xfrm>
            <a:off x="8458200" y="228600"/>
            <a:ext cx="457200" cy="304800"/>
            <a:chOff x="3744" y="192"/>
            <a:chExt cx="288" cy="192"/>
          </a:xfrm>
        </p:grpSpPr>
        <p:sp>
          <p:nvSpPr>
            <p:cNvPr id="17416" name="Rectangle 8">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17417" name="Rectangle 9">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17418" name="Rectangle 10"/>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17419" name="Rectangle 11">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17420" name="Rectangle 12"/>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17421" name="Rectangle 13">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Ultraviolet</a:t>
            </a:r>
          </a:p>
        </p:txBody>
      </p:sp>
      <p:sp>
        <p:nvSpPr>
          <p:cNvPr id="18435" name="AutoShape 3"/>
          <p:cNvSpPr>
            <a:spLocks noChangeAspect="1" noChangeArrowheads="1"/>
          </p:cNvSpPr>
          <p:nvPr>
            <p:ph type="body" idx="1"/>
          </p:nvPr>
        </p:nvSpPr>
        <p:spPr/>
        <p:txBody>
          <a:bodyPr/>
          <a:lstStyle/>
          <a:p>
            <a:r>
              <a:rPr lang="en-US"/>
              <a:t>Shorter wavelengths than visible light</a:t>
            </a:r>
          </a:p>
          <a:p>
            <a:r>
              <a:rPr lang="en-US"/>
              <a:t>Uses:</a:t>
            </a:r>
          </a:p>
          <a:p>
            <a:pPr lvl="1"/>
            <a:r>
              <a:rPr lang="en-US"/>
              <a:t>Black lights</a:t>
            </a:r>
          </a:p>
          <a:p>
            <a:pPr lvl="1"/>
            <a:r>
              <a:rPr lang="en-US"/>
              <a:t>Sterilizing medical equipment</a:t>
            </a:r>
          </a:p>
          <a:p>
            <a:pPr lvl="1"/>
            <a:r>
              <a:rPr lang="en-US"/>
              <a:t>Water disinfection</a:t>
            </a:r>
          </a:p>
          <a:p>
            <a:pPr lvl="1"/>
            <a:r>
              <a:rPr lang="en-US"/>
              <a:t>Security images on money</a:t>
            </a:r>
          </a:p>
        </p:txBody>
      </p:sp>
      <p:pic>
        <p:nvPicPr>
          <p:cNvPr id="18436" name="Picture 4"/>
          <p:cNvPicPr>
            <a:picLocks noChangeAspect="1" noChangeArrowheads="1"/>
          </p:cNvPicPr>
          <p:nvPr/>
        </p:nvPicPr>
        <p:blipFill>
          <a:blip r:embed="rId3" cstate="print"/>
          <a:srcRect/>
          <a:stretch>
            <a:fillRect/>
          </a:stretch>
        </p:blipFill>
        <p:spPr bwMode="auto">
          <a:xfrm>
            <a:off x="0" y="4999038"/>
            <a:ext cx="2590800" cy="1858962"/>
          </a:xfrm>
          <a:prstGeom prst="rect">
            <a:avLst/>
          </a:prstGeom>
          <a:noFill/>
          <a:ln w="9525">
            <a:noFill/>
            <a:miter lim="800000"/>
            <a:headEnd/>
            <a:tailEnd/>
          </a:ln>
          <a:effectLst/>
        </p:spPr>
      </p:pic>
      <p:pic>
        <p:nvPicPr>
          <p:cNvPr id="18437" name="Picture 5"/>
          <p:cNvPicPr>
            <a:picLocks noChangeAspect="1" noChangeArrowheads="1"/>
          </p:cNvPicPr>
          <p:nvPr/>
        </p:nvPicPr>
        <p:blipFill>
          <a:blip r:embed="rId4" cstate="print"/>
          <a:srcRect/>
          <a:stretch>
            <a:fillRect/>
          </a:stretch>
        </p:blipFill>
        <p:spPr bwMode="auto">
          <a:xfrm>
            <a:off x="6477000" y="2362200"/>
            <a:ext cx="2471738" cy="329565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5" cstate="print"/>
          <a:srcRect/>
          <a:stretch>
            <a:fillRect/>
          </a:stretch>
        </p:blipFill>
        <p:spPr bwMode="auto">
          <a:xfrm>
            <a:off x="3886200" y="5200650"/>
            <a:ext cx="2209800" cy="1657350"/>
          </a:xfrm>
          <a:prstGeom prst="rect">
            <a:avLst/>
          </a:prstGeom>
          <a:noFill/>
          <a:ln w="9525">
            <a:noFill/>
            <a:miter lim="800000"/>
            <a:headEnd/>
            <a:tailEnd/>
          </a:ln>
          <a:effectLst/>
        </p:spPr>
      </p:pic>
      <p:grpSp>
        <p:nvGrpSpPr>
          <p:cNvPr id="18439" name="Group 7"/>
          <p:cNvGrpSpPr>
            <a:grpSpLocks/>
          </p:cNvGrpSpPr>
          <p:nvPr/>
        </p:nvGrpSpPr>
        <p:grpSpPr bwMode="auto">
          <a:xfrm>
            <a:off x="8458200" y="228600"/>
            <a:ext cx="457200" cy="304800"/>
            <a:chOff x="3744" y="192"/>
            <a:chExt cx="288" cy="192"/>
          </a:xfrm>
        </p:grpSpPr>
        <p:sp>
          <p:nvSpPr>
            <p:cNvPr id="18440" name="Rectangle 8">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18441" name="Rectangle 9">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18442" name="Rectangle 10"/>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18443" name="Rectangle 11">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18444" name="Rectangle 12"/>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18445" name="Rectangle 13">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dissolve">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Ultraviolet (cont.)</a:t>
            </a:r>
          </a:p>
        </p:txBody>
      </p:sp>
      <p:graphicFrame>
        <p:nvGraphicFramePr>
          <p:cNvPr id="20534" name="Group 54"/>
          <p:cNvGraphicFramePr>
            <a:graphicFrameLocks noGrp="1"/>
          </p:cNvGraphicFramePr>
          <p:nvPr>
            <p:ph idx="1"/>
          </p:nvPr>
        </p:nvGraphicFramePr>
        <p:xfrm>
          <a:off x="457200" y="1600200"/>
          <a:ext cx="8229600" cy="4986147"/>
        </p:xfrm>
        <a:graphic>
          <a:graphicData uri="http://schemas.openxmlformats.org/drawingml/2006/table">
            <a:tbl>
              <a:tblPr/>
              <a:tblGrid>
                <a:gridCol w="1600200"/>
                <a:gridCol w="2971800"/>
                <a:gridCol w="3657600"/>
              </a:tblGrid>
              <a:tr h="7223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rPr>
                        <a:t>UVA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rPr>
                        <a:t>UVB and UVC</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rPr>
                        <a:t>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rPr>
                        <a:t>Highest of UV waves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rPr>
                        <a:t>Lower than UVA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rPr>
                        <a:t>Health risks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2800" b="0" i="0" u="none" strike="noStrike" cap="none" normalizeH="0" baseline="0" smtClean="0">
                          <a:ln>
                            <a:noFill/>
                          </a:ln>
                          <a:solidFill>
                            <a:schemeClr val="tx1"/>
                          </a:solidFill>
                          <a:effectLst/>
                          <a:latin typeface="Verdana" pitchFamily="34" charset="0"/>
                        </a:rPr>
                        <a:t> Extremely low risk for DNA damage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2800" b="0" i="0" u="none" strike="noStrike" cap="none" normalizeH="0" baseline="0" smtClean="0">
                          <a:ln>
                            <a:noFill/>
                          </a:ln>
                          <a:solidFill>
                            <a:schemeClr val="tx1"/>
                          </a:solidFill>
                          <a:effectLst/>
                          <a:latin typeface="Verdana" pitchFamily="34" charset="0"/>
                        </a:rPr>
                        <a:t> Can destroy Vitamin A in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2800" b="0" i="0" u="none" strike="noStrike" cap="none" normalizeH="0" baseline="0" smtClean="0">
                          <a:ln>
                            <a:noFill/>
                          </a:ln>
                          <a:solidFill>
                            <a:schemeClr val="tx1"/>
                          </a:solidFill>
                          <a:effectLst/>
                          <a:latin typeface="Verdana" pitchFamily="34" charset="0"/>
                        </a:rPr>
                        <a:t> Can cause DNA damage, leading to skin cancer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2800" b="0" i="0" u="none" strike="noStrike" cap="none" normalizeH="0" baseline="0" smtClean="0">
                          <a:ln>
                            <a:noFill/>
                          </a:ln>
                          <a:solidFill>
                            <a:schemeClr val="tx1"/>
                          </a:solidFill>
                          <a:effectLst/>
                          <a:latin typeface="Verdana" pitchFamily="34" charset="0"/>
                        </a:rPr>
                        <a:t> Responsible for sunburn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35" name="Rectangle 55"/>
          <p:cNvSpPr>
            <a:spLocks noChangeArrowheads="1"/>
          </p:cNvSpPr>
          <p:nvPr/>
        </p:nvSpPr>
        <p:spPr bwMode="auto">
          <a:xfrm>
            <a:off x="2133600" y="2667000"/>
            <a:ext cx="2590800" cy="914400"/>
          </a:xfrm>
          <a:prstGeom prst="rect">
            <a:avLst/>
          </a:prstGeom>
          <a:solidFill>
            <a:schemeClr val="bg1"/>
          </a:solidFill>
          <a:ln w="9525">
            <a:noFill/>
            <a:miter lim="800000"/>
            <a:headEnd/>
            <a:tailEnd/>
          </a:ln>
          <a:effectLst/>
        </p:spPr>
        <p:txBody>
          <a:bodyPr wrap="none" anchor="ctr"/>
          <a:lstStyle/>
          <a:p>
            <a:endParaRPr lang="en-GB"/>
          </a:p>
        </p:txBody>
      </p:sp>
      <p:sp>
        <p:nvSpPr>
          <p:cNvPr id="20536" name="Rectangle 56"/>
          <p:cNvSpPr>
            <a:spLocks noChangeArrowheads="1"/>
          </p:cNvSpPr>
          <p:nvPr/>
        </p:nvSpPr>
        <p:spPr bwMode="auto">
          <a:xfrm>
            <a:off x="5105400" y="2667000"/>
            <a:ext cx="3200400" cy="914400"/>
          </a:xfrm>
          <a:prstGeom prst="rect">
            <a:avLst/>
          </a:prstGeom>
          <a:solidFill>
            <a:schemeClr val="bg1"/>
          </a:solidFill>
          <a:ln w="9525">
            <a:noFill/>
            <a:miter lim="800000"/>
            <a:headEnd/>
            <a:tailEnd/>
          </a:ln>
          <a:effectLst/>
        </p:spPr>
        <p:txBody>
          <a:bodyPr wrap="none" anchor="ctr"/>
          <a:lstStyle/>
          <a:p>
            <a:endParaRPr lang="en-GB"/>
          </a:p>
        </p:txBody>
      </p:sp>
      <p:sp>
        <p:nvSpPr>
          <p:cNvPr id="20537" name="Rectangle 57"/>
          <p:cNvSpPr>
            <a:spLocks noChangeArrowheads="1"/>
          </p:cNvSpPr>
          <p:nvPr/>
        </p:nvSpPr>
        <p:spPr bwMode="auto">
          <a:xfrm>
            <a:off x="2133600" y="3810000"/>
            <a:ext cx="2590800" cy="2590800"/>
          </a:xfrm>
          <a:prstGeom prst="rect">
            <a:avLst/>
          </a:prstGeom>
          <a:solidFill>
            <a:schemeClr val="bg1"/>
          </a:solidFill>
          <a:ln w="9525">
            <a:noFill/>
            <a:miter lim="800000"/>
            <a:headEnd/>
            <a:tailEnd/>
          </a:ln>
          <a:effectLst/>
        </p:spPr>
        <p:txBody>
          <a:bodyPr wrap="none" anchor="ctr"/>
          <a:lstStyle/>
          <a:p>
            <a:endParaRPr lang="en-GB"/>
          </a:p>
        </p:txBody>
      </p:sp>
      <p:sp>
        <p:nvSpPr>
          <p:cNvPr id="20538" name="Rectangle 58"/>
          <p:cNvSpPr>
            <a:spLocks noChangeArrowheads="1"/>
          </p:cNvSpPr>
          <p:nvPr/>
        </p:nvSpPr>
        <p:spPr bwMode="auto">
          <a:xfrm>
            <a:off x="5105400" y="3886200"/>
            <a:ext cx="3505200" cy="2362200"/>
          </a:xfrm>
          <a:prstGeom prst="rect">
            <a:avLst/>
          </a:prstGeom>
          <a:solidFill>
            <a:schemeClr val="bg1"/>
          </a:solidFill>
          <a:ln w="9525">
            <a:noFill/>
            <a:miter lim="800000"/>
            <a:headEnd/>
            <a:tailEnd/>
          </a:ln>
          <a:effectLst/>
        </p:spPr>
        <p:txBody>
          <a:bodyPr wrap="none" anchor="ctr"/>
          <a:lstStyle/>
          <a:p>
            <a:endParaRPr lang="en-GB"/>
          </a:p>
        </p:txBody>
      </p:sp>
      <p:grpSp>
        <p:nvGrpSpPr>
          <p:cNvPr id="20539" name="Group 59"/>
          <p:cNvGrpSpPr>
            <a:grpSpLocks/>
          </p:cNvGrpSpPr>
          <p:nvPr/>
        </p:nvGrpSpPr>
        <p:grpSpPr bwMode="auto">
          <a:xfrm>
            <a:off x="8458200" y="228600"/>
            <a:ext cx="457200" cy="304800"/>
            <a:chOff x="3744" y="192"/>
            <a:chExt cx="288" cy="192"/>
          </a:xfrm>
        </p:grpSpPr>
        <p:sp>
          <p:nvSpPr>
            <p:cNvPr id="20540" name="Rectangle 60">
              <a:hlinkClick r:id="rId3"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20541" name="Rectangle 61">
              <a:hlinkClick r:id="rId3"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20542" name="Rectangle 62"/>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20543" name="Rectangle 63">
              <a:hlinkClick r:id="rId3"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20544" name="Rectangle 64"/>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20545" name="Rectangle 65">
              <a:hlinkClick r:id="rId3"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20535"/>
                                        </p:tgtEl>
                                      </p:cBhvr>
                                    </p:animEffect>
                                    <p:anim calcmode="lin" valueType="num">
                                      <p:cBhvr>
                                        <p:cTn id="7" dur="2000"/>
                                        <p:tgtEl>
                                          <p:spTgt spid="20535"/>
                                        </p:tgtEl>
                                        <p:attrNameLst>
                                          <p:attrName>style.rotation</p:attrName>
                                        </p:attrNameLst>
                                      </p:cBhvr>
                                      <p:tavLst>
                                        <p:tav tm="0">
                                          <p:val>
                                            <p:fltVal val="0"/>
                                          </p:val>
                                        </p:tav>
                                        <p:tav tm="100000">
                                          <p:val>
                                            <p:fltVal val="720"/>
                                          </p:val>
                                        </p:tav>
                                      </p:tavLst>
                                    </p:anim>
                                    <p:anim calcmode="lin" valueType="num">
                                      <p:cBhvr>
                                        <p:cTn id="8" dur="2000"/>
                                        <p:tgtEl>
                                          <p:spTgt spid="20535"/>
                                        </p:tgtEl>
                                        <p:attrNameLst>
                                          <p:attrName>ppt_h</p:attrName>
                                        </p:attrNameLst>
                                      </p:cBhvr>
                                      <p:tavLst>
                                        <p:tav tm="0">
                                          <p:val>
                                            <p:strVal val="ppt_h"/>
                                          </p:val>
                                        </p:tav>
                                        <p:tav tm="100000">
                                          <p:val>
                                            <p:fltVal val="0"/>
                                          </p:val>
                                        </p:tav>
                                      </p:tavLst>
                                    </p:anim>
                                    <p:anim calcmode="lin" valueType="num">
                                      <p:cBhvr>
                                        <p:cTn id="9" dur="2000"/>
                                        <p:tgtEl>
                                          <p:spTgt spid="20535"/>
                                        </p:tgtEl>
                                        <p:attrNameLst>
                                          <p:attrName>ppt_w</p:attrName>
                                        </p:attrNameLst>
                                      </p:cBhvr>
                                      <p:tavLst>
                                        <p:tav tm="0">
                                          <p:val>
                                            <p:strVal val="ppt_w"/>
                                          </p:val>
                                        </p:tav>
                                        <p:tav tm="100000">
                                          <p:val>
                                            <p:fltVal val="0"/>
                                          </p:val>
                                        </p:tav>
                                      </p:tavLst>
                                    </p:anim>
                                    <p:set>
                                      <p:cBhvr>
                                        <p:cTn id="10" dur="1" fill="hold">
                                          <p:stCondLst>
                                            <p:cond delay="1999"/>
                                          </p:stCondLst>
                                        </p:cTn>
                                        <p:tgtEl>
                                          <p:spTgt spid="205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grpId="0" nodeType="clickEffect">
                                  <p:stCondLst>
                                    <p:cond delay="0"/>
                                  </p:stCondLst>
                                  <p:childTnLst>
                                    <p:animEffect transition="out" filter="fade">
                                      <p:cBhvr>
                                        <p:cTn id="14" dur="2000"/>
                                        <p:tgtEl>
                                          <p:spTgt spid="20536"/>
                                        </p:tgtEl>
                                      </p:cBhvr>
                                    </p:animEffect>
                                    <p:anim calcmode="lin" valueType="num">
                                      <p:cBhvr>
                                        <p:cTn id="15" dur="2000"/>
                                        <p:tgtEl>
                                          <p:spTgt spid="20536"/>
                                        </p:tgtEl>
                                        <p:attrNameLst>
                                          <p:attrName>style.rotation</p:attrName>
                                        </p:attrNameLst>
                                      </p:cBhvr>
                                      <p:tavLst>
                                        <p:tav tm="0">
                                          <p:val>
                                            <p:fltVal val="0"/>
                                          </p:val>
                                        </p:tav>
                                        <p:tav tm="100000">
                                          <p:val>
                                            <p:fltVal val="720"/>
                                          </p:val>
                                        </p:tav>
                                      </p:tavLst>
                                    </p:anim>
                                    <p:anim calcmode="lin" valueType="num">
                                      <p:cBhvr>
                                        <p:cTn id="16" dur="2000"/>
                                        <p:tgtEl>
                                          <p:spTgt spid="20536"/>
                                        </p:tgtEl>
                                        <p:attrNameLst>
                                          <p:attrName>ppt_h</p:attrName>
                                        </p:attrNameLst>
                                      </p:cBhvr>
                                      <p:tavLst>
                                        <p:tav tm="0">
                                          <p:val>
                                            <p:strVal val="ppt_h"/>
                                          </p:val>
                                        </p:tav>
                                        <p:tav tm="100000">
                                          <p:val>
                                            <p:fltVal val="0"/>
                                          </p:val>
                                        </p:tav>
                                      </p:tavLst>
                                    </p:anim>
                                    <p:anim calcmode="lin" valueType="num">
                                      <p:cBhvr>
                                        <p:cTn id="17" dur="2000"/>
                                        <p:tgtEl>
                                          <p:spTgt spid="20536"/>
                                        </p:tgtEl>
                                        <p:attrNameLst>
                                          <p:attrName>ppt_w</p:attrName>
                                        </p:attrNameLst>
                                      </p:cBhvr>
                                      <p:tavLst>
                                        <p:tav tm="0">
                                          <p:val>
                                            <p:strVal val="ppt_w"/>
                                          </p:val>
                                        </p:tav>
                                        <p:tav tm="100000">
                                          <p:val>
                                            <p:fltVal val="0"/>
                                          </p:val>
                                        </p:tav>
                                      </p:tavLst>
                                    </p:anim>
                                    <p:set>
                                      <p:cBhvr>
                                        <p:cTn id="18" dur="1" fill="hold">
                                          <p:stCondLst>
                                            <p:cond delay="1999"/>
                                          </p:stCondLst>
                                        </p:cTn>
                                        <p:tgtEl>
                                          <p:spTgt spid="205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5" presetClass="exit" presetSubtype="0" fill="hold" grpId="0" nodeType="clickEffect">
                                  <p:stCondLst>
                                    <p:cond delay="0"/>
                                  </p:stCondLst>
                                  <p:childTnLst>
                                    <p:animEffect transition="out" filter="fade">
                                      <p:cBhvr>
                                        <p:cTn id="22" dur="2000"/>
                                        <p:tgtEl>
                                          <p:spTgt spid="20537"/>
                                        </p:tgtEl>
                                      </p:cBhvr>
                                    </p:animEffect>
                                    <p:anim calcmode="lin" valueType="num">
                                      <p:cBhvr>
                                        <p:cTn id="23" dur="2000"/>
                                        <p:tgtEl>
                                          <p:spTgt spid="20537"/>
                                        </p:tgtEl>
                                        <p:attrNameLst>
                                          <p:attrName>style.rotation</p:attrName>
                                        </p:attrNameLst>
                                      </p:cBhvr>
                                      <p:tavLst>
                                        <p:tav tm="0">
                                          <p:val>
                                            <p:fltVal val="0"/>
                                          </p:val>
                                        </p:tav>
                                        <p:tav tm="100000">
                                          <p:val>
                                            <p:fltVal val="720"/>
                                          </p:val>
                                        </p:tav>
                                      </p:tavLst>
                                    </p:anim>
                                    <p:anim calcmode="lin" valueType="num">
                                      <p:cBhvr>
                                        <p:cTn id="24" dur="2000"/>
                                        <p:tgtEl>
                                          <p:spTgt spid="20537"/>
                                        </p:tgtEl>
                                        <p:attrNameLst>
                                          <p:attrName>ppt_h</p:attrName>
                                        </p:attrNameLst>
                                      </p:cBhvr>
                                      <p:tavLst>
                                        <p:tav tm="0">
                                          <p:val>
                                            <p:strVal val="ppt_h"/>
                                          </p:val>
                                        </p:tav>
                                        <p:tav tm="100000">
                                          <p:val>
                                            <p:fltVal val="0"/>
                                          </p:val>
                                        </p:tav>
                                      </p:tavLst>
                                    </p:anim>
                                    <p:anim calcmode="lin" valueType="num">
                                      <p:cBhvr>
                                        <p:cTn id="25" dur="2000"/>
                                        <p:tgtEl>
                                          <p:spTgt spid="20537"/>
                                        </p:tgtEl>
                                        <p:attrNameLst>
                                          <p:attrName>ppt_w</p:attrName>
                                        </p:attrNameLst>
                                      </p:cBhvr>
                                      <p:tavLst>
                                        <p:tav tm="0">
                                          <p:val>
                                            <p:strVal val="ppt_w"/>
                                          </p:val>
                                        </p:tav>
                                        <p:tav tm="100000">
                                          <p:val>
                                            <p:fltVal val="0"/>
                                          </p:val>
                                        </p:tav>
                                      </p:tavLst>
                                    </p:anim>
                                    <p:set>
                                      <p:cBhvr>
                                        <p:cTn id="26" dur="1" fill="hold">
                                          <p:stCondLst>
                                            <p:cond delay="1999"/>
                                          </p:stCondLst>
                                        </p:cTn>
                                        <p:tgtEl>
                                          <p:spTgt spid="205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5" presetClass="exit" presetSubtype="0" fill="hold" grpId="0" nodeType="clickEffect">
                                  <p:stCondLst>
                                    <p:cond delay="0"/>
                                  </p:stCondLst>
                                  <p:childTnLst>
                                    <p:animEffect transition="out" filter="fade">
                                      <p:cBhvr>
                                        <p:cTn id="30" dur="2000"/>
                                        <p:tgtEl>
                                          <p:spTgt spid="20538"/>
                                        </p:tgtEl>
                                      </p:cBhvr>
                                    </p:animEffect>
                                    <p:anim calcmode="lin" valueType="num">
                                      <p:cBhvr>
                                        <p:cTn id="31" dur="2000"/>
                                        <p:tgtEl>
                                          <p:spTgt spid="20538"/>
                                        </p:tgtEl>
                                        <p:attrNameLst>
                                          <p:attrName>style.rotation</p:attrName>
                                        </p:attrNameLst>
                                      </p:cBhvr>
                                      <p:tavLst>
                                        <p:tav tm="0">
                                          <p:val>
                                            <p:fltVal val="0"/>
                                          </p:val>
                                        </p:tav>
                                        <p:tav tm="100000">
                                          <p:val>
                                            <p:fltVal val="720"/>
                                          </p:val>
                                        </p:tav>
                                      </p:tavLst>
                                    </p:anim>
                                    <p:anim calcmode="lin" valueType="num">
                                      <p:cBhvr>
                                        <p:cTn id="32" dur="2000"/>
                                        <p:tgtEl>
                                          <p:spTgt spid="20538"/>
                                        </p:tgtEl>
                                        <p:attrNameLst>
                                          <p:attrName>ppt_h</p:attrName>
                                        </p:attrNameLst>
                                      </p:cBhvr>
                                      <p:tavLst>
                                        <p:tav tm="0">
                                          <p:val>
                                            <p:strVal val="ppt_h"/>
                                          </p:val>
                                        </p:tav>
                                        <p:tav tm="100000">
                                          <p:val>
                                            <p:fltVal val="0"/>
                                          </p:val>
                                        </p:tav>
                                      </p:tavLst>
                                    </p:anim>
                                    <p:anim calcmode="lin" valueType="num">
                                      <p:cBhvr>
                                        <p:cTn id="33" dur="2000"/>
                                        <p:tgtEl>
                                          <p:spTgt spid="20538"/>
                                        </p:tgtEl>
                                        <p:attrNameLst>
                                          <p:attrName>ppt_w</p:attrName>
                                        </p:attrNameLst>
                                      </p:cBhvr>
                                      <p:tavLst>
                                        <p:tav tm="0">
                                          <p:val>
                                            <p:strVal val="ppt_w"/>
                                          </p:val>
                                        </p:tav>
                                        <p:tav tm="100000">
                                          <p:val>
                                            <p:fltVal val="0"/>
                                          </p:val>
                                        </p:tav>
                                      </p:tavLst>
                                    </p:anim>
                                    <p:set>
                                      <p:cBhvr>
                                        <p:cTn id="34" dur="1" fill="hold">
                                          <p:stCondLst>
                                            <p:cond delay="1999"/>
                                          </p:stCondLst>
                                        </p:cTn>
                                        <p:tgtEl>
                                          <p:spTgt spid="20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5" grpId="0" animBg="1"/>
      <p:bldP spid="20536" grpId="0" animBg="1"/>
      <p:bldP spid="20537" grpId="0" animBg="1"/>
      <p:bldP spid="205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X-rays</a:t>
            </a:r>
          </a:p>
        </p:txBody>
      </p:sp>
      <p:pic>
        <p:nvPicPr>
          <p:cNvPr id="22532" name="Picture 4"/>
          <p:cNvPicPr>
            <a:picLocks noChangeAspect="1" noChangeArrowheads="1"/>
          </p:cNvPicPr>
          <p:nvPr/>
        </p:nvPicPr>
        <p:blipFill>
          <a:blip r:embed="rId3" cstate="print"/>
          <a:srcRect/>
          <a:stretch>
            <a:fillRect/>
          </a:stretch>
        </p:blipFill>
        <p:spPr bwMode="auto">
          <a:xfrm>
            <a:off x="0" y="5208588"/>
            <a:ext cx="3124200" cy="1411287"/>
          </a:xfrm>
          <a:prstGeom prst="rect">
            <a:avLst/>
          </a:prstGeom>
          <a:noFill/>
          <a:ln w="9525">
            <a:noFill/>
            <a:miter lim="800000"/>
            <a:headEnd/>
            <a:tailEnd/>
          </a:ln>
          <a:effectLst/>
        </p:spPr>
      </p:pic>
      <p:sp>
        <p:nvSpPr>
          <p:cNvPr id="22533" name="Rectangle 5"/>
          <p:cNvSpPr>
            <a:spLocks noGrp="1" noChangeArrowheads="1"/>
          </p:cNvSpPr>
          <p:nvPr>
            <p:ph type="body" idx="1"/>
          </p:nvPr>
        </p:nvSpPr>
        <p:spPr/>
        <p:txBody>
          <a:bodyPr/>
          <a:lstStyle/>
          <a:p>
            <a:r>
              <a:rPr lang="en-US"/>
              <a:t>Tiny wavelength, high </a:t>
            </a:r>
          </a:p>
          <a:p>
            <a:pPr>
              <a:buFont typeface="Wingdings" pitchFamily="2" charset="2"/>
              <a:buNone/>
            </a:pPr>
            <a:r>
              <a:rPr lang="en-US"/>
              <a:t>	energy waves</a:t>
            </a:r>
          </a:p>
          <a:p>
            <a:r>
              <a:rPr lang="en-US"/>
              <a:t>Uses:</a:t>
            </a:r>
          </a:p>
          <a:p>
            <a:pPr lvl="1"/>
            <a:r>
              <a:rPr lang="en-US"/>
              <a:t>Medical imaging</a:t>
            </a:r>
          </a:p>
          <a:p>
            <a:pPr lvl="1"/>
            <a:r>
              <a:rPr lang="en-US"/>
              <a:t>Airport security</a:t>
            </a:r>
          </a:p>
          <a:p>
            <a:pPr lvl="1"/>
            <a:r>
              <a:rPr lang="en-US"/>
              <a:t>Inspecting industrial welds</a:t>
            </a:r>
          </a:p>
        </p:txBody>
      </p:sp>
      <p:pic>
        <p:nvPicPr>
          <p:cNvPr id="22534" name="Picture 6"/>
          <p:cNvPicPr>
            <a:picLocks noChangeAspect="1" noChangeArrowheads="1"/>
          </p:cNvPicPr>
          <p:nvPr/>
        </p:nvPicPr>
        <p:blipFill>
          <a:blip r:embed="rId4" cstate="print"/>
          <a:srcRect/>
          <a:stretch>
            <a:fillRect/>
          </a:stretch>
        </p:blipFill>
        <p:spPr bwMode="auto">
          <a:xfrm>
            <a:off x="6553200" y="762000"/>
            <a:ext cx="2173288" cy="3262313"/>
          </a:xfrm>
          <a:prstGeom prst="rect">
            <a:avLst/>
          </a:prstGeom>
          <a:noFill/>
          <a:ln w="9525">
            <a:noFill/>
            <a:miter lim="800000"/>
            <a:headEnd/>
            <a:tailEnd/>
          </a:ln>
          <a:effectLst/>
        </p:spPr>
      </p:pic>
      <p:pic>
        <p:nvPicPr>
          <p:cNvPr id="22536" name="Picture 8"/>
          <p:cNvPicPr>
            <a:picLocks noChangeAspect="1" noChangeArrowheads="1"/>
          </p:cNvPicPr>
          <p:nvPr/>
        </p:nvPicPr>
        <p:blipFill>
          <a:blip r:embed="rId5" cstate="print"/>
          <a:srcRect/>
          <a:stretch>
            <a:fillRect/>
          </a:stretch>
        </p:blipFill>
        <p:spPr bwMode="auto">
          <a:xfrm>
            <a:off x="5791200" y="4343400"/>
            <a:ext cx="3352800" cy="2517775"/>
          </a:xfrm>
          <a:prstGeom prst="rect">
            <a:avLst/>
          </a:prstGeom>
          <a:noFill/>
          <a:ln w="9525">
            <a:noFill/>
            <a:miter lim="800000"/>
            <a:headEnd/>
            <a:tailEnd/>
          </a:ln>
          <a:effectLst/>
        </p:spPr>
      </p:pic>
      <p:grpSp>
        <p:nvGrpSpPr>
          <p:cNvPr id="22537" name="Group 9"/>
          <p:cNvGrpSpPr>
            <a:grpSpLocks/>
          </p:cNvGrpSpPr>
          <p:nvPr/>
        </p:nvGrpSpPr>
        <p:grpSpPr bwMode="auto">
          <a:xfrm>
            <a:off x="8458200" y="228600"/>
            <a:ext cx="457200" cy="304800"/>
            <a:chOff x="3744" y="192"/>
            <a:chExt cx="288" cy="192"/>
          </a:xfrm>
        </p:grpSpPr>
        <p:sp>
          <p:nvSpPr>
            <p:cNvPr id="22538" name="Rectangle 10">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22539" name="Rectangle 11">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22540" name="Rectangle 12"/>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22541" name="Rectangle 13">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22542" name="Rectangle 14"/>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22543" name="Rectangle 15">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dissolve">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dissolve">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dissolve">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dissolve">
                                      <p:cBhvr>
                                        <p:cTn id="22" dur="500"/>
                                        <p:tgtEl>
                                          <p:spTgt spid="22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dissolve">
                                      <p:cBhvr>
                                        <p:cTn id="27" dur="500"/>
                                        <p:tgtEl>
                                          <p:spTgt spid="22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3">
                                            <p:txEl>
                                              <p:pRg st="5" end="5"/>
                                            </p:txEl>
                                          </p:spTgt>
                                        </p:tgtEl>
                                        <p:attrNameLst>
                                          <p:attrName>style.visibility</p:attrName>
                                        </p:attrNameLst>
                                      </p:cBhvr>
                                      <p:to>
                                        <p:strVal val="visible"/>
                                      </p:to>
                                    </p:set>
                                    <p:animEffect transition="in" filter="dissolve">
                                      <p:cBhvr>
                                        <p:cTn id="32" dur="500"/>
                                        <p:tgtEl>
                                          <p:spTgt spid="225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Gamma Rays</a:t>
            </a:r>
          </a:p>
        </p:txBody>
      </p:sp>
      <p:sp>
        <p:nvSpPr>
          <p:cNvPr id="23555" name="Rectangle 3"/>
          <p:cNvSpPr>
            <a:spLocks noGrp="1" noChangeArrowheads="1"/>
          </p:cNvSpPr>
          <p:nvPr>
            <p:ph type="body" idx="1"/>
          </p:nvPr>
        </p:nvSpPr>
        <p:spPr/>
        <p:txBody>
          <a:bodyPr/>
          <a:lstStyle/>
          <a:p>
            <a:r>
              <a:rPr lang="en-US"/>
              <a:t>Smallest wavelengths, highest energy EM waves</a:t>
            </a:r>
          </a:p>
          <a:p>
            <a:r>
              <a:rPr lang="en-US"/>
              <a:t>Uses</a:t>
            </a:r>
          </a:p>
          <a:p>
            <a:pPr lvl="1"/>
            <a:r>
              <a:rPr lang="en-US"/>
              <a:t>Food irradiation</a:t>
            </a:r>
          </a:p>
          <a:p>
            <a:pPr lvl="1"/>
            <a:r>
              <a:rPr lang="en-US"/>
              <a:t>Cancer treatment</a:t>
            </a:r>
          </a:p>
          <a:p>
            <a:pPr lvl="1"/>
            <a:r>
              <a:rPr lang="en-US"/>
              <a:t>Treating wood flooring</a:t>
            </a:r>
          </a:p>
          <a:p>
            <a:pPr lvl="1"/>
            <a:endParaRPr lang="en-US"/>
          </a:p>
        </p:txBody>
      </p:sp>
      <p:pic>
        <p:nvPicPr>
          <p:cNvPr id="23558" name="Picture 6" descr="gamma"/>
          <p:cNvPicPr>
            <a:picLocks noChangeAspect="1" noChangeArrowheads="1"/>
          </p:cNvPicPr>
          <p:nvPr/>
        </p:nvPicPr>
        <p:blipFill>
          <a:blip r:embed="rId3" cstate="print"/>
          <a:srcRect/>
          <a:stretch>
            <a:fillRect/>
          </a:stretch>
        </p:blipFill>
        <p:spPr bwMode="auto">
          <a:xfrm>
            <a:off x="0" y="5005388"/>
            <a:ext cx="3276600" cy="1490662"/>
          </a:xfrm>
          <a:prstGeom prst="rect">
            <a:avLst/>
          </a:prstGeom>
          <a:solidFill>
            <a:schemeClr val="tx1"/>
          </a:solidFill>
        </p:spPr>
      </p:pic>
      <p:pic>
        <p:nvPicPr>
          <p:cNvPr id="23559" name="Picture 7"/>
          <p:cNvPicPr>
            <a:picLocks noChangeAspect="1" noChangeArrowheads="1"/>
          </p:cNvPicPr>
          <p:nvPr/>
        </p:nvPicPr>
        <p:blipFill>
          <a:blip r:embed="rId4" cstate="print"/>
          <a:srcRect/>
          <a:stretch>
            <a:fillRect/>
          </a:stretch>
        </p:blipFill>
        <p:spPr bwMode="auto">
          <a:xfrm>
            <a:off x="6629400" y="2209800"/>
            <a:ext cx="2286000" cy="2286000"/>
          </a:xfrm>
          <a:prstGeom prst="rect">
            <a:avLst/>
          </a:prstGeom>
          <a:noFill/>
          <a:ln w="9525">
            <a:noFill/>
            <a:miter lim="800000"/>
            <a:headEnd/>
            <a:tailEnd/>
          </a:ln>
          <a:effectLst/>
        </p:spPr>
      </p:pic>
      <p:pic>
        <p:nvPicPr>
          <p:cNvPr id="23560" name="Picture 8"/>
          <p:cNvPicPr>
            <a:picLocks noChangeAspect="1" noChangeArrowheads="1"/>
          </p:cNvPicPr>
          <p:nvPr/>
        </p:nvPicPr>
        <p:blipFill>
          <a:blip r:embed="rId5" cstate="print"/>
          <a:srcRect/>
          <a:stretch>
            <a:fillRect/>
          </a:stretch>
        </p:blipFill>
        <p:spPr bwMode="auto">
          <a:xfrm>
            <a:off x="3886200" y="4572000"/>
            <a:ext cx="3429000" cy="2286000"/>
          </a:xfrm>
          <a:prstGeom prst="rect">
            <a:avLst/>
          </a:prstGeom>
          <a:noFill/>
          <a:ln w="9525">
            <a:noFill/>
            <a:miter lim="800000"/>
            <a:headEnd/>
            <a:tailEnd/>
          </a:ln>
          <a:effectLst/>
        </p:spPr>
      </p:pic>
      <p:grpSp>
        <p:nvGrpSpPr>
          <p:cNvPr id="23561" name="Group 9"/>
          <p:cNvGrpSpPr>
            <a:grpSpLocks/>
          </p:cNvGrpSpPr>
          <p:nvPr/>
        </p:nvGrpSpPr>
        <p:grpSpPr bwMode="auto">
          <a:xfrm>
            <a:off x="8458200" y="228600"/>
            <a:ext cx="457200" cy="304800"/>
            <a:chOff x="3744" y="192"/>
            <a:chExt cx="288" cy="192"/>
          </a:xfrm>
        </p:grpSpPr>
        <p:sp>
          <p:nvSpPr>
            <p:cNvPr id="23562" name="Rectangle 10">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23563" name="Rectangle 11">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23564" name="Rectangle 12"/>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23565" name="Rectangle 13">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23566" name="Rectangle 14"/>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23567" name="Rectangle 15">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dissolv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dissolve">
                                      <p:cBhvr>
                                        <p:cTn id="2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Image credits</a:t>
            </a:r>
          </a:p>
        </p:txBody>
      </p:sp>
      <p:sp>
        <p:nvSpPr>
          <p:cNvPr id="9219" name="Rectangle 3"/>
          <p:cNvSpPr>
            <a:spLocks noGrp="1" noChangeArrowheads="1"/>
          </p:cNvSpPr>
          <p:nvPr>
            <p:ph type="body" idx="1"/>
          </p:nvPr>
        </p:nvSpPr>
        <p:spPr/>
        <p:txBody>
          <a:bodyPr/>
          <a:lstStyle/>
          <a:p>
            <a:pPr marL="609600" indent="-609600">
              <a:lnSpc>
                <a:spcPct val="80000"/>
              </a:lnSpc>
              <a:buFont typeface="Wingdings" pitchFamily="2" charset="2"/>
              <a:buAutoNum type="arabicPeriod"/>
            </a:pPr>
            <a:r>
              <a:rPr lang="en-US" sz="1800">
                <a:hlinkClick r:id="rId2"/>
              </a:rPr>
              <a:t>http://www.antonine-education.co.uk/New_items/MUS/images/Making6.gif</a:t>
            </a:r>
            <a:endParaRPr lang="en-US" sz="1800"/>
          </a:p>
          <a:p>
            <a:pPr marL="609600" indent="-609600">
              <a:lnSpc>
                <a:spcPct val="80000"/>
              </a:lnSpc>
              <a:buFont typeface="Wingdings" pitchFamily="2" charset="2"/>
              <a:buAutoNum type="arabicPeriod"/>
            </a:pPr>
            <a:r>
              <a:rPr lang="en-US" sz="1800">
                <a:hlinkClick r:id="rId3"/>
              </a:rPr>
              <a:t>http://www.geocities.com/researchtriangle/campus/6791/einstein12.jpg</a:t>
            </a:r>
            <a:endParaRPr lang="en-US" sz="1800"/>
          </a:p>
          <a:p>
            <a:pPr marL="609600" indent="-609600">
              <a:lnSpc>
                <a:spcPct val="80000"/>
              </a:lnSpc>
              <a:buFont typeface="Wingdings" pitchFamily="2" charset="2"/>
              <a:buAutoNum type="arabicPeriod"/>
            </a:pPr>
            <a:r>
              <a:rPr lang="en-US" sz="1800">
                <a:hlinkClick r:id="rId4"/>
              </a:rPr>
              <a:t>http://abyss.uoregon.edu/~js/glossary/wave_particle.html</a:t>
            </a:r>
            <a:endParaRPr lang="en-US" sz="1800"/>
          </a:p>
          <a:p>
            <a:pPr marL="609600" indent="-609600">
              <a:lnSpc>
                <a:spcPct val="80000"/>
              </a:lnSpc>
              <a:buFont typeface="Wingdings" pitchFamily="2" charset="2"/>
              <a:buAutoNum type="arabicPeriod"/>
            </a:pPr>
            <a:r>
              <a:rPr lang="en-US" sz="1800">
                <a:hlinkClick r:id="rId5"/>
              </a:rPr>
              <a:t>http://www.astro.princeton.edu/~gk/A402/electromagnetic_spectrum.jpg</a:t>
            </a:r>
            <a:endParaRPr lang="en-US" sz="1800"/>
          </a:p>
          <a:p>
            <a:pPr marL="609600" indent="-609600">
              <a:lnSpc>
                <a:spcPct val="80000"/>
              </a:lnSpc>
              <a:buFont typeface="Wingdings" pitchFamily="2" charset="2"/>
              <a:buAutoNum type="arabicPeriod"/>
            </a:pPr>
            <a:r>
              <a:rPr lang="en-US" sz="1800">
                <a:hlinkClick r:id="rId6"/>
              </a:rPr>
              <a:t>http://science.hq.nasa.gov/kids/imagers/ems/radio.html</a:t>
            </a:r>
            <a:endParaRPr lang="en-US" sz="1800"/>
          </a:p>
          <a:p>
            <a:pPr marL="609600" indent="-609600">
              <a:lnSpc>
                <a:spcPct val="80000"/>
              </a:lnSpc>
              <a:buFont typeface="Wingdings" pitchFamily="2" charset="2"/>
              <a:buAutoNum type="arabicPeriod"/>
            </a:pPr>
            <a:r>
              <a:rPr lang="en-US" sz="1800">
                <a:hlinkClick r:id="rId7"/>
              </a:rPr>
              <a:t>http://www.nentjes.info/Palace/radio-6.gif</a:t>
            </a:r>
            <a:endParaRPr lang="en-US" sz="1800"/>
          </a:p>
          <a:p>
            <a:pPr marL="609600" indent="-609600">
              <a:lnSpc>
                <a:spcPct val="80000"/>
              </a:lnSpc>
              <a:buFont typeface="Wingdings" pitchFamily="2" charset="2"/>
              <a:buAutoNum type="arabicPeriod"/>
            </a:pPr>
            <a:r>
              <a:rPr lang="en-US" sz="1800">
                <a:hlinkClick r:id="rId8"/>
              </a:rPr>
              <a:t>http://www.mobilewhack.com/motorola-h12-bluetooth-headset.jpg</a:t>
            </a:r>
            <a:endParaRPr lang="en-US" sz="1800"/>
          </a:p>
          <a:p>
            <a:pPr marL="609600" indent="-609600">
              <a:lnSpc>
                <a:spcPct val="80000"/>
              </a:lnSpc>
              <a:buFont typeface="Wingdings" pitchFamily="2" charset="2"/>
              <a:buAutoNum type="arabicPeriod"/>
            </a:pPr>
            <a:r>
              <a:rPr lang="en-US" sz="1800">
                <a:hlinkClick r:id="rId9"/>
              </a:rPr>
              <a:t>http://www.stuffintheair.com/radar-real-time-weather.html</a:t>
            </a:r>
            <a:endParaRPr lang="en-US" sz="1800"/>
          </a:p>
          <a:p>
            <a:pPr marL="609600" indent="-609600">
              <a:lnSpc>
                <a:spcPct val="80000"/>
              </a:lnSpc>
              <a:buFont typeface="Wingdings" pitchFamily="2" charset="2"/>
              <a:buAutoNum type="arabicPeriod"/>
            </a:pPr>
            <a:r>
              <a:rPr lang="en-US" sz="1800">
                <a:hlinkClick r:id="rId10"/>
              </a:rPr>
              <a:t>http://www.imaging1.com/gallery/images/AV%20Night%20vision%20goggles.jpg</a:t>
            </a:r>
            <a:endParaRPr lang="en-US" sz="1800"/>
          </a:p>
          <a:p>
            <a:pPr marL="609600" indent="-609600">
              <a:lnSpc>
                <a:spcPct val="80000"/>
              </a:lnSpc>
              <a:buFont typeface="Wingdings" pitchFamily="2" charset="2"/>
              <a:buAutoNum type="arabicPeriod"/>
            </a:pPr>
            <a:r>
              <a:rPr lang="en-US" sz="1800">
                <a:hlinkClick r:id="rId11"/>
              </a:rPr>
              <a:t>http://www.global-b2b-network.com/direct/dbimage/50329753/Study_Remote_Control.jpg</a:t>
            </a:r>
            <a:endParaRPr lang="en-US" sz="1800"/>
          </a:p>
          <a:p>
            <a:pPr marL="609600" indent="-609600">
              <a:lnSpc>
                <a:spcPct val="80000"/>
              </a:lnSpc>
              <a:buFont typeface="Wingdings" pitchFamily="2" charset="2"/>
              <a:buAutoNum type="arabicPeriod"/>
            </a:pPr>
            <a:r>
              <a:rPr lang="en-US" sz="1800">
                <a:hlinkClick r:id="rId12"/>
              </a:rPr>
              <a:t>http://www.georgiaprismaward.com/The_Prism_Story_files/PRISM%20brand%20imagemed.jpg</a:t>
            </a:r>
            <a:endParaRPr lang="en-US" sz="1800"/>
          </a:p>
          <a:p>
            <a:pPr marL="609600" indent="-609600">
              <a:lnSpc>
                <a:spcPct val="80000"/>
              </a:lnSpc>
              <a:buFont typeface="Wingdings" pitchFamily="2" charset="2"/>
              <a:buAutoNum type="arabicPeriod"/>
            </a:pPr>
            <a:r>
              <a:rPr lang="en-US" sz="1800">
                <a:hlinkClick r:id="rId13"/>
              </a:rPr>
              <a:t>http://science.hq.nasa.gov/kids/imagers/ems/uv.html</a:t>
            </a:r>
            <a:endParaRPr lang="en-US" sz="1800"/>
          </a:p>
          <a:p>
            <a:pPr marL="609600" indent="-609600">
              <a:lnSpc>
                <a:spcPct val="80000"/>
              </a:lnSpc>
              <a:buFont typeface="Wingdings" pitchFamily="2" charset="2"/>
              <a:buAutoNum type="arabicPeriod"/>
            </a:pPr>
            <a:endParaRPr lang="en-US" sz="1800"/>
          </a:p>
          <a:p>
            <a:pPr marL="609600" indent="-609600">
              <a:lnSpc>
                <a:spcPct val="80000"/>
              </a:lnSpc>
              <a:buFont typeface="Wingdings" pitchFamily="2" charset="2"/>
              <a:buAutoNum type="arabicPeriod"/>
            </a:pPr>
            <a:endParaRPr lang="en-US" sz="1800"/>
          </a:p>
          <a:p>
            <a:pPr marL="609600" indent="-609600">
              <a:lnSpc>
                <a:spcPct val="80000"/>
              </a:lnSpc>
              <a:buFont typeface="Wingdings" pitchFamily="2" charset="2"/>
              <a:buAutoNum type="arabicPeriod"/>
            </a:pPr>
            <a:endParaRPr lang="en-US" sz="1800"/>
          </a:p>
          <a:p>
            <a:pPr marL="609600" indent="-609600">
              <a:lnSpc>
                <a:spcPct val="80000"/>
              </a:lnSpc>
              <a:buFont typeface="Wingdings" pitchFamily="2" charset="2"/>
              <a:buAutoNum type="arabicPeriod"/>
            </a:pPr>
            <a:endParaRPr lang="en-US" sz="1800"/>
          </a:p>
          <a:p>
            <a:pPr marL="609600" indent="-609600">
              <a:lnSpc>
                <a:spcPct val="80000"/>
              </a:lnSpc>
              <a:buFont typeface="Wingdings" pitchFamily="2" charset="2"/>
              <a:buAutoNum type="arabicPeriod"/>
            </a:pPr>
            <a:endParaRPr 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Image Credits</a:t>
            </a:r>
          </a:p>
        </p:txBody>
      </p:sp>
      <p:sp>
        <p:nvSpPr>
          <p:cNvPr id="19459" name="Rectangle 3"/>
          <p:cNvSpPr>
            <a:spLocks noGrp="1" noChangeArrowheads="1"/>
          </p:cNvSpPr>
          <p:nvPr>
            <p:ph type="body" idx="1"/>
          </p:nvPr>
        </p:nvSpPr>
        <p:spPr/>
        <p:txBody>
          <a:bodyPr/>
          <a:lstStyle/>
          <a:p>
            <a:pPr marL="609600" indent="-609600">
              <a:lnSpc>
                <a:spcPct val="80000"/>
              </a:lnSpc>
              <a:buFont typeface="Wingdings" pitchFamily="2" charset="2"/>
              <a:buAutoNum type="arabicPeriod" startAt="13"/>
            </a:pPr>
            <a:r>
              <a:rPr lang="en-US" sz="2000">
                <a:hlinkClick r:id="rId2"/>
              </a:rPr>
              <a:t>http://farm3.static.flickr.com/2385/2381723771_12548f4bd1.jpg?v=1217429879</a:t>
            </a:r>
            <a:endParaRPr lang="en-US" sz="2000"/>
          </a:p>
          <a:p>
            <a:pPr marL="609600" indent="-609600">
              <a:lnSpc>
                <a:spcPct val="80000"/>
              </a:lnSpc>
              <a:buFont typeface="Wingdings" pitchFamily="2" charset="2"/>
              <a:buAutoNum type="arabicPeriod" startAt="13"/>
            </a:pPr>
            <a:r>
              <a:rPr lang="en-US" sz="2000">
                <a:hlinkClick r:id="rId3"/>
              </a:rPr>
              <a:t>http://intamod.com.au/images/uv2.JPG</a:t>
            </a:r>
            <a:endParaRPr lang="en-US" sz="2000"/>
          </a:p>
          <a:p>
            <a:pPr marL="609600" indent="-609600">
              <a:lnSpc>
                <a:spcPct val="80000"/>
              </a:lnSpc>
              <a:buFont typeface="Wingdings" pitchFamily="2" charset="2"/>
              <a:buAutoNum type="arabicPeriod" startAt="13"/>
            </a:pPr>
            <a:r>
              <a:rPr lang="en-US" sz="2000">
                <a:hlinkClick r:id="rId4"/>
              </a:rPr>
              <a:t>http://science.hq.nasa.gov/kids/imagers/ems/xrays.html</a:t>
            </a:r>
            <a:endParaRPr lang="en-US" sz="2000"/>
          </a:p>
          <a:p>
            <a:pPr marL="609600" indent="-609600">
              <a:lnSpc>
                <a:spcPct val="80000"/>
              </a:lnSpc>
              <a:buFont typeface="Wingdings" pitchFamily="2" charset="2"/>
              <a:buAutoNum type="arabicPeriod" startAt="13"/>
            </a:pPr>
            <a:r>
              <a:rPr lang="en-US" sz="2000">
                <a:hlinkClick r:id="rId5"/>
              </a:rPr>
              <a:t>http://www.sciencelearn.org.nz/var/sciencelearn/storage/images/contexts/see_through_body/sci_media/neck_x_ray/17945-5-eng-NZ/neck_x_ray_full_size_portrait.jpg</a:t>
            </a:r>
            <a:endParaRPr lang="en-US" sz="2000"/>
          </a:p>
          <a:p>
            <a:pPr marL="609600" indent="-609600">
              <a:lnSpc>
                <a:spcPct val="80000"/>
              </a:lnSpc>
              <a:buFont typeface="Wingdings" pitchFamily="2" charset="2"/>
              <a:buAutoNum type="arabicPeriod" startAt="13"/>
            </a:pPr>
            <a:r>
              <a:rPr lang="en-US" sz="2000">
                <a:hlinkClick r:id="rId6"/>
              </a:rPr>
              <a:t>http://www.epinion.eu/wordpress/wp-content/uploads/2008/05/airport-security1.jpg</a:t>
            </a:r>
            <a:endParaRPr lang="en-US" sz="2000"/>
          </a:p>
          <a:p>
            <a:pPr marL="609600" indent="-609600">
              <a:lnSpc>
                <a:spcPct val="80000"/>
              </a:lnSpc>
              <a:buFont typeface="Wingdings" pitchFamily="2" charset="2"/>
              <a:buAutoNum type="arabicPeriod" startAt="13"/>
            </a:pPr>
            <a:r>
              <a:rPr lang="en-US" sz="2000">
                <a:hlinkClick r:id="rId7"/>
              </a:rPr>
              <a:t>http://science.hq.nasa.gov/kids/imagers/ems/gamma.html</a:t>
            </a:r>
            <a:endParaRPr lang="en-US" sz="2000"/>
          </a:p>
          <a:p>
            <a:pPr marL="609600" indent="-609600">
              <a:lnSpc>
                <a:spcPct val="80000"/>
              </a:lnSpc>
              <a:buFont typeface="Wingdings" pitchFamily="2" charset="2"/>
              <a:buAutoNum type="arabicPeriod" startAt="13"/>
            </a:pPr>
            <a:r>
              <a:rPr lang="en-US" sz="2000">
                <a:hlinkClick r:id="rId8"/>
              </a:rPr>
              <a:t>http://www.aboutnuclear.org/print.cgi?fC=Food</a:t>
            </a:r>
            <a:endParaRPr lang="en-US" sz="2000"/>
          </a:p>
          <a:p>
            <a:pPr marL="609600" indent="-609600">
              <a:lnSpc>
                <a:spcPct val="80000"/>
              </a:lnSpc>
              <a:buFont typeface="Wingdings" pitchFamily="2" charset="2"/>
              <a:buAutoNum type="arabicPeriod" startAt="13"/>
            </a:pPr>
            <a:r>
              <a:rPr lang="en-US" sz="2000">
                <a:hlinkClick r:id="rId9"/>
              </a:rPr>
              <a:t>http://www.roswellpark.org/files/1_2_1/brain_spinal/gamma%20knife%204c.jpg</a:t>
            </a:r>
            <a:endParaRPr lang="en-US" sz="2000"/>
          </a:p>
          <a:p>
            <a:pPr marL="609600" indent="-609600">
              <a:lnSpc>
                <a:spcPct val="80000"/>
              </a:lnSpc>
              <a:buFont typeface="Wingdings" pitchFamily="2" charset="2"/>
              <a:buAutoNum type="arabicPeriod" startAt="13"/>
            </a:pPr>
            <a:endParaRPr lang="en-US" sz="2000"/>
          </a:p>
          <a:p>
            <a:pPr marL="609600" indent="-609600">
              <a:lnSpc>
                <a:spcPct val="80000"/>
              </a:lnSpc>
              <a:buFont typeface="Wingdings" pitchFamily="2" charset="2"/>
              <a:buAutoNum type="arabicPeriod" startAt="13"/>
            </a:pPr>
            <a:endParaRPr lang="en-US" sz="2000"/>
          </a:p>
          <a:p>
            <a:pPr marL="609600" indent="-609600">
              <a:lnSpc>
                <a:spcPct val="80000"/>
              </a:lnSpc>
              <a:buFont typeface="Wingdings" pitchFamily="2" charset="2"/>
              <a:buAutoNum type="arabicPeriod" startAt="13"/>
            </a:pPr>
            <a:endParaRPr lang="en-US" sz="2000"/>
          </a:p>
          <a:p>
            <a:pPr marL="609600" indent="-609600">
              <a:lnSpc>
                <a:spcPct val="80000"/>
              </a:lnSpc>
              <a:buFont typeface="Wingdings" pitchFamily="2" charset="2"/>
              <a:buAutoNum type="arabicPeriod" startAt="13"/>
            </a:pP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Waves… a review</a:t>
            </a:r>
          </a:p>
        </p:txBody>
      </p:sp>
      <p:sp>
        <p:nvSpPr>
          <p:cNvPr id="8195" name="Rectangle 3"/>
          <p:cNvSpPr>
            <a:spLocks noGrp="1" noChangeArrowheads="1"/>
          </p:cNvSpPr>
          <p:nvPr>
            <p:ph type="body" idx="1"/>
          </p:nvPr>
        </p:nvSpPr>
        <p:spPr/>
        <p:txBody>
          <a:bodyPr/>
          <a:lstStyle/>
          <a:p>
            <a:r>
              <a:rPr lang="en-US" sz="3600"/>
              <a:t>Most waves are either longitudinal or transverse.</a:t>
            </a:r>
          </a:p>
          <a:p>
            <a:r>
              <a:rPr lang="en-US" sz="3600"/>
              <a:t>Sound waves are longitudinal.</a:t>
            </a:r>
          </a:p>
          <a:p>
            <a:r>
              <a:rPr lang="en-US" sz="3600"/>
              <a:t>But all </a:t>
            </a:r>
            <a:r>
              <a:rPr lang="en-US" sz="3600">
                <a:solidFill>
                  <a:schemeClr val="accent1"/>
                </a:solidFill>
              </a:rPr>
              <a:t>electromagnetic</a:t>
            </a:r>
            <a:r>
              <a:rPr lang="en-US" sz="3600"/>
              <a:t> waves are transverse…</a:t>
            </a:r>
          </a:p>
        </p:txBody>
      </p:sp>
      <p:pic>
        <p:nvPicPr>
          <p:cNvPr id="8196" name="Picture 4"/>
          <p:cNvPicPr>
            <a:picLocks noChangeAspect="1" noChangeArrowheads="1"/>
          </p:cNvPicPr>
          <p:nvPr/>
        </p:nvPicPr>
        <p:blipFill>
          <a:blip r:embed="rId2" cstate="print"/>
          <a:srcRect/>
          <a:stretch>
            <a:fillRect/>
          </a:stretch>
        </p:blipFill>
        <p:spPr bwMode="auto">
          <a:xfrm>
            <a:off x="3352800" y="4784725"/>
            <a:ext cx="3719513" cy="2073275"/>
          </a:xfrm>
          <a:prstGeom prst="rect">
            <a:avLst/>
          </a:prstGeom>
          <a:noFill/>
          <a:ln w="9525">
            <a:noFill/>
            <a:miter lim="800000"/>
            <a:headEnd/>
            <a:tailEnd/>
          </a:ln>
          <a:effectLst/>
        </p:spPr>
      </p:pic>
      <p:sp>
        <p:nvSpPr>
          <p:cNvPr id="8197" name="Rectangle 5"/>
          <p:cNvSpPr>
            <a:spLocks noChangeArrowheads="1"/>
          </p:cNvSpPr>
          <p:nvPr/>
        </p:nvSpPr>
        <p:spPr bwMode="auto">
          <a:xfrm>
            <a:off x="4114800" y="4876800"/>
            <a:ext cx="685800" cy="76200"/>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8198" name="Rectangle 6"/>
          <p:cNvSpPr>
            <a:spLocks noChangeArrowheads="1"/>
          </p:cNvSpPr>
          <p:nvPr/>
        </p:nvSpPr>
        <p:spPr bwMode="auto">
          <a:xfrm>
            <a:off x="3581400" y="6248400"/>
            <a:ext cx="685800" cy="76200"/>
          </a:xfrm>
          <a:prstGeom prst="rect">
            <a:avLst/>
          </a:prstGeom>
          <a:solidFill>
            <a:schemeClr val="tx1"/>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19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8197" grpId="0" animBg="1"/>
      <p:bldP spid="81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ph type="body" idx="1"/>
          </p:nvPr>
        </p:nvPicPr>
        <p:blipFill>
          <a:blip r:embed="rId3" cstate="print"/>
          <a:srcRect/>
          <a:stretch>
            <a:fillRect/>
          </a:stretch>
        </p:blipFill>
        <p:spPr>
          <a:xfrm>
            <a:off x="228600" y="533400"/>
            <a:ext cx="8991600" cy="5011738"/>
          </a:xfrm>
          <a:noFill/>
          <a:ln/>
        </p:spPr>
      </p:pic>
      <p:sp>
        <p:nvSpPr>
          <p:cNvPr id="10245" name="Rectangle 5"/>
          <p:cNvSpPr>
            <a:spLocks noChangeArrowheads="1"/>
          </p:cNvSpPr>
          <p:nvPr/>
        </p:nvSpPr>
        <p:spPr bwMode="auto">
          <a:xfrm>
            <a:off x="2209800" y="685800"/>
            <a:ext cx="12954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t>?</a:t>
            </a:r>
          </a:p>
        </p:txBody>
      </p:sp>
      <p:sp>
        <p:nvSpPr>
          <p:cNvPr id="10246" name="Rectangle 6"/>
          <p:cNvSpPr>
            <a:spLocks noChangeArrowheads="1"/>
          </p:cNvSpPr>
          <p:nvPr/>
        </p:nvSpPr>
        <p:spPr bwMode="auto">
          <a:xfrm>
            <a:off x="990600" y="3886200"/>
            <a:ext cx="1295400" cy="381000"/>
          </a:xfrm>
          <a:prstGeom prst="rect">
            <a:avLst/>
          </a:prstGeom>
          <a:solidFill>
            <a:schemeClr val="bg2"/>
          </a:solidFill>
          <a:ln w="9525">
            <a:solidFill>
              <a:schemeClr val="tx1"/>
            </a:solidFill>
            <a:miter lim="800000"/>
            <a:headEnd/>
            <a:tailEnd/>
          </a:ln>
          <a:effectLst/>
        </p:spPr>
        <p:txBody>
          <a:bodyPr wrap="none" anchor="ctr"/>
          <a:lstStyle/>
          <a:p>
            <a:pPr algn="ctr"/>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dir="cw">
                                      <p:cBhvr override="childStyle">
                                        <p:cTn id="6" dur="100" fill="hold"/>
                                        <p:tgtEl>
                                          <p:spTgt spid="10245"/>
                                        </p:tgtEl>
                                        <p:attrNameLst>
                                          <p:attrName>style.color</p:attrName>
                                        </p:attrNameLst>
                                      </p:cBhvr>
                                      <p:to>
                                        <a:schemeClr val="accent2"/>
                                      </p:to>
                                    </p:animClr>
                                    <p:animClr clrSpc="rgb" dir="cw">
                                      <p:cBhvr>
                                        <p:cTn id="7" dur="100" fill="hold"/>
                                        <p:tgtEl>
                                          <p:spTgt spid="10245"/>
                                        </p:tgtEl>
                                        <p:attrNameLst>
                                          <p:attrName>fillcolor</p:attrName>
                                        </p:attrNameLst>
                                      </p:cBhvr>
                                      <p:to>
                                        <a:schemeClr val="accent2"/>
                                      </p:to>
                                    </p:animClr>
                                    <p:set>
                                      <p:cBhvr>
                                        <p:cTn id="8" dur="100" fill="hold"/>
                                        <p:tgtEl>
                                          <p:spTgt spid="10245"/>
                                        </p:tgtEl>
                                        <p:attrNameLst>
                                          <p:attrName>fill.type</p:attrName>
                                        </p:attrNameLst>
                                      </p:cBhvr>
                                      <p:to>
                                        <p:strVal val="solid"/>
                                      </p:to>
                                    </p:set>
                                    <p:set>
                                      <p:cBhvr>
                                        <p:cTn id="9" dur="100" fill="hold"/>
                                        <p:tgtEl>
                                          <p:spTgt spid="10245"/>
                                        </p:tgtEl>
                                        <p:attrNameLst>
                                          <p:attrName>fill.on</p:attrName>
                                        </p:attrNameLst>
                                      </p:cBhvr>
                                      <p:to>
                                        <p:strVal val="true"/>
                                      </p:to>
                                    </p:set>
                                    <p:animRot by="120000">
                                      <p:cBhvr>
                                        <p:cTn id="10" dur="100" fill="hold">
                                          <p:stCondLst>
                                            <p:cond delay="0"/>
                                          </p:stCondLst>
                                        </p:cTn>
                                        <p:tgtEl>
                                          <p:spTgt spid="10245"/>
                                        </p:tgtEl>
                                        <p:attrNameLst>
                                          <p:attrName>r</p:attrName>
                                        </p:attrNameLst>
                                      </p:cBhvr>
                                    </p:animRot>
                                    <p:animRot by="-240000">
                                      <p:cBhvr>
                                        <p:cTn id="11" dur="200" fill="hold">
                                          <p:stCondLst>
                                            <p:cond delay="200"/>
                                          </p:stCondLst>
                                        </p:cTn>
                                        <p:tgtEl>
                                          <p:spTgt spid="10245"/>
                                        </p:tgtEl>
                                        <p:attrNameLst>
                                          <p:attrName>r</p:attrName>
                                        </p:attrNameLst>
                                      </p:cBhvr>
                                    </p:animRot>
                                    <p:animRot by="240000">
                                      <p:cBhvr>
                                        <p:cTn id="12" dur="200" fill="hold">
                                          <p:stCondLst>
                                            <p:cond delay="400"/>
                                          </p:stCondLst>
                                        </p:cTn>
                                        <p:tgtEl>
                                          <p:spTgt spid="10245"/>
                                        </p:tgtEl>
                                        <p:attrNameLst>
                                          <p:attrName>r</p:attrName>
                                        </p:attrNameLst>
                                      </p:cBhvr>
                                    </p:animRot>
                                    <p:animRot by="-240000">
                                      <p:cBhvr>
                                        <p:cTn id="13" dur="200" fill="hold">
                                          <p:stCondLst>
                                            <p:cond delay="600"/>
                                          </p:stCondLst>
                                        </p:cTn>
                                        <p:tgtEl>
                                          <p:spTgt spid="10245"/>
                                        </p:tgtEl>
                                        <p:attrNameLst>
                                          <p:attrName>r</p:attrName>
                                        </p:attrNameLst>
                                      </p:cBhvr>
                                    </p:animRot>
                                    <p:animRot by="120000">
                                      <p:cBhvr>
                                        <p:cTn id="14" dur="200" fill="hold">
                                          <p:stCondLst>
                                            <p:cond delay="800"/>
                                          </p:stCondLst>
                                        </p:cTn>
                                        <p:tgtEl>
                                          <p:spTgt spid="1024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10245"/>
                                        </p:tgtEl>
                                      </p:cBhvr>
                                    </p:animEffect>
                                    <p:set>
                                      <p:cBhvr>
                                        <p:cTn id="19" dur="1" fill="hold">
                                          <p:stCondLst>
                                            <p:cond delay="499"/>
                                          </p:stCondLst>
                                        </p:cTn>
                                        <p:tgtEl>
                                          <p:spTgt spid="1024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grpId="0" nodeType="clickEffect">
                                  <p:stCondLst>
                                    <p:cond delay="0"/>
                                  </p:stCondLst>
                                  <p:childTnLst>
                                    <p:animClr clrSpc="rgb" dir="cw">
                                      <p:cBhvr override="childStyle">
                                        <p:cTn id="23" dur="100" fill="hold"/>
                                        <p:tgtEl>
                                          <p:spTgt spid="10246"/>
                                        </p:tgtEl>
                                        <p:attrNameLst>
                                          <p:attrName>style.color</p:attrName>
                                        </p:attrNameLst>
                                      </p:cBhvr>
                                      <p:to>
                                        <a:schemeClr val="accent2"/>
                                      </p:to>
                                    </p:animClr>
                                    <p:animClr clrSpc="rgb" dir="cw">
                                      <p:cBhvr>
                                        <p:cTn id="24" dur="100" fill="hold"/>
                                        <p:tgtEl>
                                          <p:spTgt spid="10246"/>
                                        </p:tgtEl>
                                        <p:attrNameLst>
                                          <p:attrName>fillcolor</p:attrName>
                                        </p:attrNameLst>
                                      </p:cBhvr>
                                      <p:to>
                                        <a:schemeClr val="accent2"/>
                                      </p:to>
                                    </p:animClr>
                                    <p:set>
                                      <p:cBhvr>
                                        <p:cTn id="25" dur="100" fill="hold"/>
                                        <p:tgtEl>
                                          <p:spTgt spid="10246"/>
                                        </p:tgtEl>
                                        <p:attrNameLst>
                                          <p:attrName>fill.type</p:attrName>
                                        </p:attrNameLst>
                                      </p:cBhvr>
                                      <p:to>
                                        <p:strVal val="solid"/>
                                      </p:to>
                                    </p:set>
                                    <p:set>
                                      <p:cBhvr>
                                        <p:cTn id="26" dur="100" fill="hold"/>
                                        <p:tgtEl>
                                          <p:spTgt spid="10246"/>
                                        </p:tgtEl>
                                        <p:attrNameLst>
                                          <p:attrName>fill.on</p:attrName>
                                        </p:attrNameLst>
                                      </p:cBhvr>
                                      <p:to>
                                        <p:strVal val="true"/>
                                      </p:to>
                                    </p:set>
                                    <p:animRot by="120000">
                                      <p:cBhvr>
                                        <p:cTn id="27" dur="100" fill="hold">
                                          <p:stCondLst>
                                            <p:cond delay="0"/>
                                          </p:stCondLst>
                                        </p:cTn>
                                        <p:tgtEl>
                                          <p:spTgt spid="10246"/>
                                        </p:tgtEl>
                                        <p:attrNameLst>
                                          <p:attrName>r</p:attrName>
                                        </p:attrNameLst>
                                      </p:cBhvr>
                                    </p:animRot>
                                    <p:animRot by="-240000">
                                      <p:cBhvr>
                                        <p:cTn id="28" dur="200" fill="hold">
                                          <p:stCondLst>
                                            <p:cond delay="200"/>
                                          </p:stCondLst>
                                        </p:cTn>
                                        <p:tgtEl>
                                          <p:spTgt spid="10246"/>
                                        </p:tgtEl>
                                        <p:attrNameLst>
                                          <p:attrName>r</p:attrName>
                                        </p:attrNameLst>
                                      </p:cBhvr>
                                    </p:animRot>
                                    <p:animRot by="240000">
                                      <p:cBhvr>
                                        <p:cTn id="29" dur="200" fill="hold">
                                          <p:stCondLst>
                                            <p:cond delay="400"/>
                                          </p:stCondLst>
                                        </p:cTn>
                                        <p:tgtEl>
                                          <p:spTgt spid="10246"/>
                                        </p:tgtEl>
                                        <p:attrNameLst>
                                          <p:attrName>r</p:attrName>
                                        </p:attrNameLst>
                                      </p:cBhvr>
                                    </p:animRot>
                                    <p:animRot by="-240000">
                                      <p:cBhvr>
                                        <p:cTn id="30" dur="200" fill="hold">
                                          <p:stCondLst>
                                            <p:cond delay="600"/>
                                          </p:stCondLst>
                                        </p:cTn>
                                        <p:tgtEl>
                                          <p:spTgt spid="10246"/>
                                        </p:tgtEl>
                                        <p:attrNameLst>
                                          <p:attrName>r</p:attrName>
                                        </p:attrNameLst>
                                      </p:cBhvr>
                                    </p:animRot>
                                    <p:animRot by="120000">
                                      <p:cBhvr>
                                        <p:cTn id="31" dur="200" fill="hold">
                                          <p:stCondLst>
                                            <p:cond delay="800"/>
                                          </p:stCondLst>
                                        </p:cTn>
                                        <p:tgtEl>
                                          <p:spTgt spid="1024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grpId="1" nodeType="clickEffect">
                                  <p:stCondLst>
                                    <p:cond delay="0"/>
                                  </p:stCondLst>
                                  <p:childTnLst>
                                    <p:animEffect transition="out" filter="checkerboard(across)">
                                      <p:cBhvr>
                                        <p:cTn id="35" dur="500"/>
                                        <p:tgtEl>
                                          <p:spTgt spid="10246"/>
                                        </p:tgtEl>
                                      </p:cBhvr>
                                    </p:animEffect>
                                    <p:set>
                                      <p:cBhvr>
                                        <p:cTn id="36" dur="1" fill="hold">
                                          <p:stCondLst>
                                            <p:cond delay="499"/>
                                          </p:stCondLst>
                                        </p:cTn>
                                        <p:tgtEl>
                                          <p:spTgt spid="10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5" grpId="1" animBg="1"/>
      <p:bldP spid="10246" grpId="0" animBg="1"/>
      <p:bldP spid="1024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Electromagnetic waves</a:t>
            </a:r>
          </a:p>
        </p:txBody>
      </p:sp>
      <p:sp>
        <p:nvSpPr>
          <p:cNvPr id="11267" name="Rectangle 3"/>
          <p:cNvSpPr>
            <a:spLocks noGrp="1" noChangeArrowheads="1"/>
          </p:cNvSpPr>
          <p:nvPr>
            <p:ph type="body" idx="1"/>
          </p:nvPr>
        </p:nvSpPr>
        <p:spPr/>
        <p:txBody>
          <a:bodyPr/>
          <a:lstStyle/>
          <a:p>
            <a:r>
              <a:rPr lang="en-US"/>
              <a:t>Produced by the movement of electrically charged particles</a:t>
            </a:r>
          </a:p>
          <a:p>
            <a:r>
              <a:rPr lang="en-US"/>
              <a:t>Can travel in a “vacuum” (they do NOT need a medium</a:t>
            </a:r>
          </a:p>
          <a:p>
            <a:r>
              <a:rPr lang="en-US"/>
              <a:t>Travel at the speed of </a:t>
            </a:r>
          </a:p>
          <a:p>
            <a:pPr>
              <a:buFont typeface="Wingdings" pitchFamily="2" charset="2"/>
              <a:buNone/>
            </a:pPr>
            <a:r>
              <a:rPr lang="en-US"/>
              <a:t>	light </a:t>
            </a:r>
          </a:p>
          <a:p>
            <a:r>
              <a:rPr lang="en-US"/>
              <a:t>Also known as EM waves</a:t>
            </a:r>
          </a:p>
        </p:txBody>
      </p:sp>
      <p:pic>
        <p:nvPicPr>
          <p:cNvPr id="11268" name="Picture 4"/>
          <p:cNvPicPr>
            <a:picLocks noChangeAspect="1" noChangeArrowheads="1"/>
          </p:cNvPicPr>
          <p:nvPr/>
        </p:nvPicPr>
        <p:blipFill>
          <a:blip r:embed="rId2" cstate="print"/>
          <a:srcRect/>
          <a:stretch>
            <a:fillRect/>
          </a:stretch>
        </p:blipFill>
        <p:spPr bwMode="auto">
          <a:xfrm>
            <a:off x="6076950" y="3657600"/>
            <a:ext cx="3067050"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Effect transition="in" filter="dissolve">
                                      <p:cBhvr>
                                        <p:cTn id="20" dur="500"/>
                                        <p:tgtEl>
                                          <p:spTgt spid="112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Effect transition="in" filter="dissolve">
                                      <p:cBhvr>
                                        <p:cTn id="25"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Wave-particle Duality</a:t>
            </a:r>
          </a:p>
        </p:txBody>
      </p:sp>
      <p:sp>
        <p:nvSpPr>
          <p:cNvPr id="12291" name="Rectangle 3"/>
          <p:cNvSpPr>
            <a:spLocks noGrp="1" noChangeArrowheads="1"/>
          </p:cNvSpPr>
          <p:nvPr>
            <p:ph type="body" idx="1"/>
          </p:nvPr>
        </p:nvSpPr>
        <p:spPr/>
        <p:txBody>
          <a:bodyPr/>
          <a:lstStyle/>
          <a:p>
            <a:r>
              <a:rPr lang="en-US"/>
              <a:t>Light can behave like a wave or like a particle</a:t>
            </a:r>
          </a:p>
          <a:p>
            <a:r>
              <a:rPr lang="en-US"/>
              <a:t>A “particle” of light is called a </a:t>
            </a:r>
            <a:r>
              <a:rPr lang="en-US">
                <a:solidFill>
                  <a:schemeClr val="bg2"/>
                </a:solidFill>
              </a:rPr>
              <a:t>photon</a:t>
            </a:r>
          </a:p>
        </p:txBody>
      </p:sp>
      <p:pic>
        <p:nvPicPr>
          <p:cNvPr id="12292" name="Picture 4"/>
          <p:cNvPicPr>
            <a:picLocks noChangeAspect="1" noChangeArrowheads="1"/>
          </p:cNvPicPr>
          <p:nvPr/>
        </p:nvPicPr>
        <p:blipFill>
          <a:blip r:embed="rId2" cstate="print"/>
          <a:srcRect/>
          <a:stretch>
            <a:fillRect/>
          </a:stretch>
        </p:blipFill>
        <p:spPr bwMode="auto">
          <a:xfrm>
            <a:off x="1828800" y="3275013"/>
            <a:ext cx="4962525" cy="35829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barn(inHorizontal)">
                                      <p:cBhvr>
                                        <p:cTn id="1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ems"/>
          <p:cNvPicPr>
            <a:picLocks noChangeAspect="1" noChangeArrowheads="1"/>
          </p:cNvPicPr>
          <p:nvPr/>
        </p:nvPicPr>
        <p:blipFill>
          <a:blip r:embed="rId3" cstate="print"/>
          <a:srcRect/>
          <a:stretch>
            <a:fillRect/>
          </a:stretch>
        </p:blipFill>
        <p:spPr bwMode="auto">
          <a:xfrm>
            <a:off x="1066800" y="228600"/>
            <a:ext cx="6573838" cy="6629400"/>
          </a:xfrm>
          <a:prstGeom prst="rect">
            <a:avLst/>
          </a:prstGeom>
          <a:noFill/>
        </p:spPr>
      </p:pic>
      <p:sp>
        <p:nvSpPr>
          <p:cNvPr id="13318" name="Rectangle 6">
            <a:hlinkClick r:id="rId4" action="ppaction://hlinksldjump"/>
          </p:cNvPr>
          <p:cNvSpPr>
            <a:spLocks noChangeArrowheads="1"/>
          </p:cNvSpPr>
          <p:nvPr/>
        </p:nvSpPr>
        <p:spPr bwMode="auto">
          <a:xfrm>
            <a:off x="3962400" y="0"/>
            <a:ext cx="457200" cy="7162800"/>
          </a:xfrm>
          <a:prstGeom prst="rect">
            <a:avLst/>
          </a:prstGeom>
          <a:noFill/>
          <a:ln w="9525">
            <a:noFill/>
            <a:miter lim="800000"/>
            <a:headEnd/>
            <a:tailEnd/>
          </a:ln>
          <a:effectLst/>
        </p:spPr>
        <p:txBody>
          <a:bodyPr wrap="none" anchor="ctr"/>
          <a:lstStyle/>
          <a:p>
            <a:endParaRPr lang="en-GB"/>
          </a:p>
        </p:txBody>
      </p:sp>
      <p:sp>
        <p:nvSpPr>
          <p:cNvPr id="13319" name="Rectangle 7">
            <a:hlinkClick r:id="rId5" action="ppaction://hlinksldjump"/>
          </p:cNvPr>
          <p:cNvSpPr>
            <a:spLocks noChangeArrowheads="1"/>
          </p:cNvSpPr>
          <p:nvPr/>
        </p:nvSpPr>
        <p:spPr bwMode="auto">
          <a:xfrm>
            <a:off x="5029200" y="0"/>
            <a:ext cx="152400" cy="7162800"/>
          </a:xfrm>
          <a:prstGeom prst="rect">
            <a:avLst/>
          </a:prstGeom>
          <a:noFill/>
          <a:ln w="9525">
            <a:noFill/>
            <a:miter lim="800000"/>
            <a:headEnd/>
            <a:tailEnd/>
          </a:ln>
          <a:effectLst/>
        </p:spPr>
        <p:txBody>
          <a:bodyPr wrap="none" anchor="ctr"/>
          <a:lstStyle/>
          <a:p>
            <a:endParaRPr lang="en-GB"/>
          </a:p>
        </p:txBody>
      </p:sp>
      <p:sp>
        <p:nvSpPr>
          <p:cNvPr id="13320" name="Rectangle 8">
            <a:hlinkClick r:id="rId6" action="ppaction://hlinksldjump"/>
          </p:cNvPr>
          <p:cNvSpPr>
            <a:spLocks noChangeArrowheads="1"/>
          </p:cNvSpPr>
          <p:nvPr/>
        </p:nvSpPr>
        <p:spPr bwMode="auto">
          <a:xfrm>
            <a:off x="4419600" y="0"/>
            <a:ext cx="609600" cy="7162800"/>
          </a:xfrm>
          <a:prstGeom prst="rect">
            <a:avLst/>
          </a:prstGeom>
          <a:noFill/>
          <a:ln w="9525">
            <a:noFill/>
            <a:miter lim="800000"/>
            <a:headEnd/>
            <a:tailEnd/>
          </a:ln>
          <a:effectLst/>
        </p:spPr>
        <p:txBody>
          <a:bodyPr wrap="none" anchor="ctr"/>
          <a:lstStyle/>
          <a:p>
            <a:endParaRPr lang="en-GB"/>
          </a:p>
        </p:txBody>
      </p:sp>
      <p:sp>
        <p:nvSpPr>
          <p:cNvPr id="13321" name="Rectangle 9">
            <a:hlinkClick r:id="rId7" action="ppaction://hlinksldjump"/>
          </p:cNvPr>
          <p:cNvSpPr>
            <a:spLocks noChangeArrowheads="1"/>
          </p:cNvSpPr>
          <p:nvPr/>
        </p:nvSpPr>
        <p:spPr bwMode="auto">
          <a:xfrm>
            <a:off x="1066800" y="0"/>
            <a:ext cx="2971800" cy="7162800"/>
          </a:xfrm>
          <a:prstGeom prst="rect">
            <a:avLst/>
          </a:prstGeom>
          <a:noFill/>
          <a:ln w="9525">
            <a:noFill/>
            <a:miter lim="800000"/>
            <a:headEnd/>
            <a:tailEnd/>
          </a:ln>
          <a:effectLst/>
        </p:spPr>
        <p:txBody>
          <a:bodyPr wrap="none" anchor="ctr"/>
          <a:lstStyle/>
          <a:p>
            <a:endParaRPr lang="en-GB"/>
          </a:p>
        </p:txBody>
      </p:sp>
      <p:sp>
        <p:nvSpPr>
          <p:cNvPr id="13322" name="Rectangle 10">
            <a:hlinkClick r:id="rId8" action="ppaction://hlinksldjump"/>
          </p:cNvPr>
          <p:cNvSpPr>
            <a:spLocks noChangeArrowheads="1"/>
          </p:cNvSpPr>
          <p:nvPr/>
        </p:nvSpPr>
        <p:spPr bwMode="auto">
          <a:xfrm>
            <a:off x="5181600" y="0"/>
            <a:ext cx="533400" cy="7162800"/>
          </a:xfrm>
          <a:prstGeom prst="rect">
            <a:avLst/>
          </a:prstGeom>
          <a:noFill/>
          <a:ln w="9525">
            <a:noFill/>
            <a:miter lim="800000"/>
            <a:headEnd/>
            <a:tailEnd/>
          </a:ln>
          <a:effectLst/>
        </p:spPr>
        <p:txBody>
          <a:bodyPr wrap="none" anchor="ctr"/>
          <a:lstStyle/>
          <a:p>
            <a:endParaRPr lang="en-GB"/>
          </a:p>
        </p:txBody>
      </p:sp>
      <p:sp>
        <p:nvSpPr>
          <p:cNvPr id="13323" name="Rectangle 11">
            <a:hlinkClick r:id="rId9" action="ppaction://hlinksldjump"/>
          </p:cNvPr>
          <p:cNvSpPr>
            <a:spLocks noChangeArrowheads="1"/>
          </p:cNvSpPr>
          <p:nvPr/>
        </p:nvSpPr>
        <p:spPr bwMode="auto">
          <a:xfrm>
            <a:off x="5715000" y="0"/>
            <a:ext cx="838200" cy="7162800"/>
          </a:xfrm>
          <a:prstGeom prst="rect">
            <a:avLst/>
          </a:prstGeom>
          <a:noFill/>
          <a:ln w="9525">
            <a:noFill/>
            <a:miter lim="800000"/>
            <a:headEnd/>
            <a:tailEnd/>
          </a:ln>
          <a:effectLst/>
        </p:spPr>
        <p:txBody>
          <a:bodyPr wrap="none" anchor="ctr"/>
          <a:lstStyle/>
          <a:p>
            <a:endParaRPr lang="en-GB"/>
          </a:p>
        </p:txBody>
      </p:sp>
      <p:sp>
        <p:nvSpPr>
          <p:cNvPr id="13324" name="Rectangle 12">
            <a:hlinkClick r:id="rId10" action="ppaction://hlinksldjump"/>
          </p:cNvPr>
          <p:cNvSpPr>
            <a:spLocks noChangeArrowheads="1"/>
          </p:cNvSpPr>
          <p:nvPr/>
        </p:nvSpPr>
        <p:spPr bwMode="auto">
          <a:xfrm>
            <a:off x="6553200" y="0"/>
            <a:ext cx="1066800" cy="7162800"/>
          </a:xfrm>
          <a:prstGeom prst="rect">
            <a:avLst/>
          </a:prstGeom>
          <a:no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229600" cy="1139825"/>
          </a:xfrm>
        </p:spPr>
        <p:txBody>
          <a:bodyPr/>
          <a:lstStyle/>
          <a:p>
            <a:r>
              <a:rPr lang="en-US"/>
              <a:t>Radio waves</a:t>
            </a:r>
          </a:p>
        </p:txBody>
      </p:sp>
      <p:sp>
        <p:nvSpPr>
          <p:cNvPr id="14339" name="Rectangle 3"/>
          <p:cNvSpPr>
            <a:spLocks noGrp="1" noChangeArrowheads="1"/>
          </p:cNvSpPr>
          <p:nvPr>
            <p:ph type="body" idx="1"/>
          </p:nvPr>
        </p:nvSpPr>
        <p:spPr/>
        <p:txBody>
          <a:bodyPr/>
          <a:lstStyle/>
          <a:p>
            <a:r>
              <a:rPr lang="en-US"/>
              <a:t>Longest wavelength EM waves</a:t>
            </a:r>
          </a:p>
          <a:p>
            <a:r>
              <a:rPr lang="en-US"/>
              <a:t>Uses:</a:t>
            </a:r>
          </a:p>
          <a:p>
            <a:pPr lvl="1"/>
            <a:r>
              <a:rPr lang="en-US"/>
              <a:t>TV broadcasting</a:t>
            </a:r>
          </a:p>
          <a:p>
            <a:pPr lvl="1"/>
            <a:r>
              <a:rPr lang="en-US"/>
              <a:t>AM and FM broadcast radio</a:t>
            </a:r>
          </a:p>
          <a:p>
            <a:pPr lvl="1"/>
            <a:r>
              <a:rPr lang="en-US"/>
              <a:t>Avalanche beacons </a:t>
            </a:r>
          </a:p>
          <a:p>
            <a:pPr lvl="1"/>
            <a:r>
              <a:rPr lang="en-US"/>
              <a:t>Heart rate monitors</a:t>
            </a:r>
          </a:p>
          <a:p>
            <a:pPr lvl="1"/>
            <a:r>
              <a:rPr lang="en-US"/>
              <a:t>Cell phone communication</a:t>
            </a:r>
          </a:p>
        </p:txBody>
      </p:sp>
      <p:pic>
        <p:nvPicPr>
          <p:cNvPr id="14340" name="Picture 4"/>
          <p:cNvPicPr>
            <a:picLocks noChangeAspect="1" noChangeArrowheads="1"/>
          </p:cNvPicPr>
          <p:nvPr/>
        </p:nvPicPr>
        <p:blipFill>
          <a:blip r:embed="rId3" cstate="print"/>
          <a:srcRect/>
          <a:stretch>
            <a:fillRect/>
          </a:stretch>
        </p:blipFill>
        <p:spPr bwMode="auto">
          <a:xfrm>
            <a:off x="0" y="5151438"/>
            <a:ext cx="4648200" cy="1706562"/>
          </a:xfrm>
          <a:prstGeom prst="rect">
            <a:avLst/>
          </a:prstGeom>
          <a:noFill/>
          <a:ln w="9525">
            <a:noFill/>
            <a:miter lim="800000"/>
            <a:headEnd/>
            <a:tailEnd/>
          </a:ln>
          <a:effectLst/>
        </p:spPr>
      </p:pic>
      <p:pic>
        <p:nvPicPr>
          <p:cNvPr id="14341" name="Picture 5"/>
          <p:cNvPicPr>
            <a:picLocks noChangeAspect="1" noChangeArrowheads="1"/>
          </p:cNvPicPr>
          <p:nvPr/>
        </p:nvPicPr>
        <p:blipFill>
          <a:blip r:embed="rId4" cstate="print"/>
          <a:srcRect/>
          <a:stretch>
            <a:fillRect/>
          </a:stretch>
        </p:blipFill>
        <p:spPr bwMode="auto">
          <a:xfrm>
            <a:off x="6456363" y="2971800"/>
            <a:ext cx="2687637" cy="3476625"/>
          </a:xfrm>
          <a:prstGeom prst="rect">
            <a:avLst/>
          </a:prstGeom>
          <a:noFill/>
          <a:ln w="9525">
            <a:noFill/>
            <a:miter lim="800000"/>
            <a:headEnd/>
            <a:tailEnd/>
          </a:ln>
          <a:effectLst/>
        </p:spPr>
      </p:pic>
      <p:grpSp>
        <p:nvGrpSpPr>
          <p:cNvPr id="14357" name="Group 21"/>
          <p:cNvGrpSpPr>
            <a:grpSpLocks/>
          </p:cNvGrpSpPr>
          <p:nvPr/>
        </p:nvGrpSpPr>
        <p:grpSpPr bwMode="auto">
          <a:xfrm>
            <a:off x="8458200" y="228600"/>
            <a:ext cx="457200" cy="304800"/>
            <a:chOff x="3744" y="192"/>
            <a:chExt cx="288" cy="192"/>
          </a:xfrm>
        </p:grpSpPr>
        <p:sp>
          <p:nvSpPr>
            <p:cNvPr id="14349" name="Rectangle 13">
              <a:hlinkClick r:id="rId5"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14352" name="Rectangle 16">
              <a:hlinkClick r:id="rId5"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14353" name="Rectangle 17"/>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14354" name="Rectangle 18">
              <a:hlinkClick r:id="rId5"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14355" name="Rectangle 19"/>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14356" name="Rectangle 20">
              <a:hlinkClick r:id="rId5"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Microwaves</a:t>
            </a:r>
          </a:p>
        </p:txBody>
      </p:sp>
      <p:sp>
        <p:nvSpPr>
          <p:cNvPr id="15363" name="Rectangle 3"/>
          <p:cNvSpPr>
            <a:spLocks noGrp="1" noChangeArrowheads="1"/>
          </p:cNvSpPr>
          <p:nvPr>
            <p:ph type="body" idx="1"/>
          </p:nvPr>
        </p:nvSpPr>
        <p:spPr/>
        <p:txBody>
          <a:bodyPr/>
          <a:lstStyle/>
          <a:p>
            <a:r>
              <a:rPr lang="en-US"/>
              <a:t>Wavelengths from 1 mm- 1 m</a:t>
            </a:r>
          </a:p>
          <a:p>
            <a:r>
              <a:rPr lang="en-US"/>
              <a:t>Uses:</a:t>
            </a:r>
          </a:p>
          <a:p>
            <a:pPr lvl="1"/>
            <a:r>
              <a:rPr lang="en-US"/>
              <a:t>Microwave ovens</a:t>
            </a:r>
          </a:p>
          <a:p>
            <a:pPr lvl="1"/>
            <a:r>
              <a:rPr lang="en-US"/>
              <a:t>Bluetooth headsets</a:t>
            </a:r>
          </a:p>
          <a:p>
            <a:pPr lvl="1"/>
            <a:r>
              <a:rPr lang="en-US"/>
              <a:t>Broadband Wireless Internet</a:t>
            </a:r>
          </a:p>
          <a:p>
            <a:pPr lvl="1"/>
            <a:r>
              <a:rPr lang="en-US"/>
              <a:t>Radar</a:t>
            </a:r>
          </a:p>
          <a:p>
            <a:pPr lvl="1"/>
            <a:r>
              <a:rPr lang="en-US"/>
              <a:t>GPS</a:t>
            </a:r>
          </a:p>
        </p:txBody>
      </p:sp>
      <p:pic>
        <p:nvPicPr>
          <p:cNvPr id="15364" name="Picture 4"/>
          <p:cNvPicPr>
            <a:picLocks noChangeAspect="1" noChangeArrowheads="1"/>
          </p:cNvPicPr>
          <p:nvPr/>
        </p:nvPicPr>
        <p:blipFill>
          <a:blip r:embed="rId3" cstate="print"/>
          <a:srcRect/>
          <a:stretch>
            <a:fillRect/>
          </a:stretch>
        </p:blipFill>
        <p:spPr bwMode="auto">
          <a:xfrm>
            <a:off x="6965950" y="2209800"/>
            <a:ext cx="2178050" cy="2195513"/>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4495800" y="4491038"/>
            <a:ext cx="2819400" cy="2366962"/>
          </a:xfrm>
          <a:prstGeom prst="rect">
            <a:avLst/>
          </a:prstGeom>
          <a:noFill/>
          <a:ln w="9525">
            <a:noFill/>
            <a:miter lim="800000"/>
            <a:headEnd/>
            <a:tailEnd/>
          </a:ln>
          <a:effectLst/>
        </p:spPr>
      </p:pic>
      <p:pic>
        <p:nvPicPr>
          <p:cNvPr id="15366" name="Picture 6"/>
          <p:cNvPicPr>
            <a:picLocks noChangeAspect="1" noChangeArrowheads="1"/>
          </p:cNvPicPr>
          <p:nvPr/>
        </p:nvPicPr>
        <p:blipFill>
          <a:blip r:embed="rId5" cstate="print"/>
          <a:srcRect/>
          <a:stretch>
            <a:fillRect/>
          </a:stretch>
        </p:blipFill>
        <p:spPr bwMode="auto">
          <a:xfrm>
            <a:off x="0" y="5091113"/>
            <a:ext cx="4419600" cy="1481137"/>
          </a:xfrm>
          <a:prstGeom prst="rect">
            <a:avLst/>
          </a:prstGeom>
          <a:noFill/>
          <a:ln w="9525">
            <a:noFill/>
            <a:miter lim="800000"/>
            <a:headEnd/>
            <a:tailEnd/>
          </a:ln>
          <a:effectLst/>
        </p:spPr>
      </p:pic>
      <p:grpSp>
        <p:nvGrpSpPr>
          <p:cNvPr id="15367" name="Group 7"/>
          <p:cNvGrpSpPr>
            <a:grpSpLocks/>
          </p:cNvGrpSpPr>
          <p:nvPr/>
        </p:nvGrpSpPr>
        <p:grpSpPr bwMode="auto">
          <a:xfrm>
            <a:off x="8458200" y="228600"/>
            <a:ext cx="457200" cy="304800"/>
            <a:chOff x="3744" y="192"/>
            <a:chExt cx="288" cy="192"/>
          </a:xfrm>
        </p:grpSpPr>
        <p:sp>
          <p:nvSpPr>
            <p:cNvPr id="15368" name="Rectangle 8">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15369" name="Rectangle 9">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15370" name="Rectangle 10"/>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15371" name="Rectangle 11">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15372" name="Rectangle 12"/>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15373" name="Rectangle 13">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dissolve">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Infrared Radiation</a:t>
            </a:r>
          </a:p>
        </p:txBody>
      </p:sp>
      <p:sp>
        <p:nvSpPr>
          <p:cNvPr id="16387" name="AutoShape 3"/>
          <p:cNvSpPr>
            <a:spLocks noChangeAspect="1" noChangeArrowheads="1"/>
          </p:cNvSpPr>
          <p:nvPr>
            <p:ph type="body" idx="1"/>
          </p:nvPr>
        </p:nvSpPr>
        <p:spPr/>
        <p:txBody>
          <a:bodyPr/>
          <a:lstStyle/>
          <a:p>
            <a:r>
              <a:rPr lang="en-US"/>
              <a:t>Wavelengths in between microwaves and visible light</a:t>
            </a:r>
          </a:p>
          <a:p>
            <a:r>
              <a:rPr lang="en-US"/>
              <a:t>Uses:</a:t>
            </a:r>
          </a:p>
          <a:p>
            <a:pPr lvl="1"/>
            <a:r>
              <a:rPr lang="en-US"/>
              <a:t>Night vision goggles</a:t>
            </a:r>
          </a:p>
          <a:p>
            <a:pPr lvl="1"/>
            <a:r>
              <a:rPr lang="en-US"/>
              <a:t>Remote controls</a:t>
            </a:r>
          </a:p>
          <a:p>
            <a:pPr lvl="1"/>
            <a:r>
              <a:rPr lang="en-US"/>
              <a:t>Heat-seeking missiles</a:t>
            </a:r>
          </a:p>
        </p:txBody>
      </p:sp>
      <p:pic>
        <p:nvPicPr>
          <p:cNvPr id="16388" name="Picture 4"/>
          <p:cNvPicPr>
            <a:picLocks noChangeAspect="1" noChangeArrowheads="1"/>
          </p:cNvPicPr>
          <p:nvPr/>
        </p:nvPicPr>
        <p:blipFill>
          <a:blip r:embed="rId3" cstate="print"/>
          <a:srcRect/>
          <a:stretch>
            <a:fillRect/>
          </a:stretch>
        </p:blipFill>
        <p:spPr bwMode="auto">
          <a:xfrm>
            <a:off x="0" y="5056188"/>
            <a:ext cx="3733800" cy="169545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4" cstate="print"/>
          <a:srcRect/>
          <a:stretch>
            <a:fillRect/>
          </a:stretch>
        </p:blipFill>
        <p:spPr bwMode="auto">
          <a:xfrm>
            <a:off x="6096000" y="2286000"/>
            <a:ext cx="3048000" cy="302895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5" cstate="print"/>
          <a:srcRect/>
          <a:stretch>
            <a:fillRect/>
          </a:stretch>
        </p:blipFill>
        <p:spPr bwMode="auto">
          <a:xfrm>
            <a:off x="4572000" y="4838700"/>
            <a:ext cx="2019300" cy="2019300"/>
          </a:xfrm>
          <a:prstGeom prst="rect">
            <a:avLst/>
          </a:prstGeom>
          <a:noFill/>
          <a:ln w="9525">
            <a:noFill/>
            <a:miter lim="800000"/>
            <a:headEnd/>
            <a:tailEnd/>
          </a:ln>
          <a:effectLst/>
        </p:spPr>
      </p:pic>
      <p:grpSp>
        <p:nvGrpSpPr>
          <p:cNvPr id="16391" name="Group 7"/>
          <p:cNvGrpSpPr>
            <a:grpSpLocks/>
          </p:cNvGrpSpPr>
          <p:nvPr/>
        </p:nvGrpSpPr>
        <p:grpSpPr bwMode="auto">
          <a:xfrm>
            <a:off x="8458200" y="228600"/>
            <a:ext cx="457200" cy="304800"/>
            <a:chOff x="3744" y="192"/>
            <a:chExt cx="288" cy="192"/>
          </a:xfrm>
        </p:grpSpPr>
        <p:sp>
          <p:nvSpPr>
            <p:cNvPr id="16392" name="Rectangle 8">
              <a:hlinkClick r:id="rId6" action="ppaction://hlinksldjump"/>
            </p:cNvPr>
            <p:cNvSpPr>
              <a:spLocks noChangeArrowheads="1"/>
            </p:cNvSpPr>
            <p:nvPr/>
          </p:nvSpPr>
          <p:spPr bwMode="auto">
            <a:xfrm>
              <a:off x="3744" y="192"/>
              <a:ext cx="96" cy="96"/>
            </a:xfrm>
            <a:prstGeom prst="rect">
              <a:avLst/>
            </a:prstGeom>
            <a:solidFill>
              <a:srgbClr val="FF0000"/>
            </a:solidFill>
            <a:ln w="9525">
              <a:noFill/>
              <a:miter lim="800000"/>
              <a:headEnd/>
              <a:tailEnd/>
            </a:ln>
            <a:effectLst/>
          </p:spPr>
          <p:txBody>
            <a:bodyPr wrap="none" anchor="ctr"/>
            <a:lstStyle/>
            <a:p>
              <a:endParaRPr lang="en-GB"/>
            </a:p>
          </p:txBody>
        </p:sp>
        <p:sp>
          <p:nvSpPr>
            <p:cNvPr id="16393" name="Rectangle 9">
              <a:hlinkClick r:id="rId6" action="ppaction://hlinksldjump"/>
            </p:cNvPr>
            <p:cNvSpPr>
              <a:spLocks noChangeArrowheads="1"/>
            </p:cNvSpPr>
            <p:nvPr/>
          </p:nvSpPr>
          <p:spPr bwMode="auto">
            <a:xfrm>
              <a:off x="3840" y="192"/>
              <a:ext cx="96" cy="96"/>
            </a:xfrm>
            <a:prstGeom prst="rect">
              <a:avLst/>
            </a:prstGeom>
            <a:solidFill>
              <a:srgbClr val="FF9900"/>
            </a:solidFill>
            <a:ln w="9525">
              <a:noFill/>
              <a:miter lim="800000"/>
              <a:headEnd/>
              <a:tailEnd/>
            </a:ln>
            <a:effectLst/>
          </p:spPr>
          <p:txBody>
            <a:bodyPr wrap="none" anchor="ctr"/>
            <a:lstStyle/>
            <a:p>
              <a:endParaRPr lang="en-GB"/>
            </a:p>
          </p:txBody>
        </p:sp>
        <p:sp>
          <p:nvSpPr>
            <p:cNvPr id="16394" name="Rectangle 10"/>
            <p:cNvSpPr>
              <a:spLocks noChangeArrowheads="1"/>
            </p:cNvSpPr>
            <p:nvPr/>
          </p:nvSpPr>
          <p:spPr bwMode="auto">
            <a:xfrm>
              <a:off x="3936" y="192"/>
              <a:ext cx="96" cy="96"/>
            </a:xfrm>
            <a:prstGeom prst="rect">
              <a:avLst/>
            </a:prstGeom>
            <a:solidFill>
              <a:srgbClr val="FFFF00"/>
            </a:solidFill>
            <a:ln w="9525">
              <a:noFill/>
              <a:miter lim="800000"/>
              <a:headEnd/>
              <a:tailEnd/>
            </a:ln>
            <a:effectLst/>
          </p:spPr>
          <p:txBody>
            <a:bodyPr wrap="none" anchor="ctr"/>
            <a:lstStyle/>
            <a:p>
              <a:endParaRPr lang="en-GB"/>
            </a:p>
          </p:txBody>
        </p:sp>
        <p:sp>
          <p:nvSpPr>
            <p:cNvPr id="16395" name="Rectangle 11">
              <a:hlinkClick r:id="rId6" action="ppaction://hlinksldjump"/>
            </p:cNvPr>
            <p:cNvSpPr>
              <a:spLocks noChangeArrowheads="1"/>
            </p:cNvSpPr>
            <p:nvPr/>
          </p:nvSpPr>
          <p:spPr bwMode="auto">
            <a:xfrm>
              <a:off x="3744" y="288"/>
              <a:ext cx="96" cy="96"/>
            </a:xfrm>
            <a:prstGeom prst="rect">
              <a:avLst/>
            </a:prstGeom>
            <a:solidFill>
              <a:srgbClr val="800080"/>
            </a:solidFill>
            <a:ln w="9525">
              <a:noFill/>
              <a:miter lim="800000"/>
              <a:headEnd/>
              <a:tailEnd/>
            </a:ln>
            <a:effectLst/>
          </p:spPr>
          <p:txBody>
            <a:bodyPr wrap="none" anchor="ctr"/>
            <a:lstStyle/>
            <a:p>
              <a:endParaRPr lang="en-GB"/>
            </a:p>
          </p:txBody>
        </p:sp>
        <p:sp>
          <p:nvSpPr>
            <p:cNvPr id="16396" name="Rectangle 12"/>
            <p:cNvSpPr>
              <a:spLocks noChangeArrowheads="1"/>
            </p:cNvSpPr>
            <p:nvPr/>
          </p:nvSpPr>
          <p:spPr bwMode="auto">
            <a:xfrm>
              <a:off x="3840" y="288"/>
              <a:ext cx="96" cy="96"/>
            </a:xfrm>
            <a:prstGeom prst="rect">
              <a:avLst/>
            </a:prstGeom>
            <a:solidFill>
              <a:srgbClr val="0000FF"/>
            </a:solidFill>
            <a:ln w="9525">
              <a:noFill/>
              <a:miter lim="800000"/>
              <a:headEnd/>
              <a:tailEnd/>
            </a:ln>
            <a:effectLst/>
          </p:spPr>
          <p:txBody>
            <a:bodyPr wrap="none" anchor="ctr"/>
            <a:lstStyle/>
            <a:p>
              <a:endParaRPr lang="en-GB"/>
            </a:p>
          </p:txBody>
        </p:sp>
        <p:sp>
          <p:nvSpPr>
            <p:cNvPr id="16397" name="Rectangle 13">
              <a:hlinkClick r:id="rId6" action="ppaction://hlinksldjump"/>
            </p:cNvPr>
            <p:cNvSpPr>
              <a:spLocks noChangeArrowheads="1"/>
            </p:cNvSpPr>
            <p:nvPr/>
          </p:nvSpPr>
          <p:spPr bwMode="auto">
            <a:xfrm>
              <a:off x="3936" y="288"/>
              <a:ext cx="96" cy="96"/>
            </a:xfrm>
            <a:prstGeom prst="rect">
              <a:avLst/>
            </a:prstGeom>
            <a:solidFill>
              <a:srgbClr val="008000"/>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fontScheme name="Level">
      <a:majorFont>
        <a:latin typeface="Rockwell Extra 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1405</TotalTime>
  <Words>537</Words>
  <Application>Microsoft Office PowerPoint</Application>
  <PresentationFormat>On-screen Show (4:3)</PresentationFormat>
  <Paragraphs>125</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Rockwell Extra Bold</vt:lpstr>
      <vt:lpstr>Times New Roman</vt:lpstr>
      <vt:lpstr>Verdana</vt:lpstr>
      <vt:lpstr>Wingdings</vt:lpstr>
      <vt:lpstr>Level</vt:lpstr>
      <vt:lpstr>Electromagnetic Radiation</vt:lpstr>
      <vt:lpstr>Waves… a review</vt:lpstr>
      <vt:lpstr>Slide 3</vt:lpstr>
      <vt:lpstr>Electromagnetic waves</vt:lpstr>
      <vt:lpstr>Wave-particle Duality</vt:lpstr>
      <vt:lpstr>Slide 6</vt:lpstr>
      <vt:lpstr>Radio waves</vt:lpstr>
      <vt:lpstr>Microwaves</vt:lpstr>
      <vt:lpstr>Infrared Radiation</vt:lpstr>
      <vt:lpstr>Visible light</vt:lpstr>
      <vt:lpstr>Ultraviolet</vt:lpstr>
      <vt:lpstr>Ultraviolet (cont.)</vt:lpstr>
      <vt:lpstr>X-rays</vt:lpstr>
      <vt:lpstr>Gamma Rays</vt:lpstr>
      <vt:lpstr>Image credits</vt:lpstr>
      <vt:lpstr>Image 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Spectrum</dc:title>
  <dc:creator>Jess Beauchemin</dc:creator>
  <cp:lastModifiedBy>swarren</cp:lastModifiedBy>
  <cp:revision>15</cp:revision>
  <dcterms:created xsi:type="dcterms:W3CDTF">2009-02-03T02:58:39Z</dcterms:created>
  <dcterms:modified xsi:type="dcterms:W3CDTF">2011-03-09T08:43:45Z</dcterms:modified>
</cp:coreProperties>
</file>