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59" r:id="rId4"/>
    <p:sldId id="258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5299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55300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301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5302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55303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55304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55305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4"/>
                    <a:ext cx="2919" cy="2151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5306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5307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55308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55309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10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1" y="3150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11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55312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19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13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3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14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55315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16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17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55318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19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7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20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55321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22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70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2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55324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89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25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26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55327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28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7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29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55330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9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31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32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55333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7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34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3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35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55336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37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7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38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55339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3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40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41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55342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43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2" y="1759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44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55345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46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6"/>
                      <a:ext cx="754" cy="34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47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55348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49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50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55351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52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89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5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55354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55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89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56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55357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58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59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55360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4" y="958"/>
                      <a:ext cx="1100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61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62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55363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1" y="924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64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65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55366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67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68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55369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70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sp>
                <p:nvSpPr>
                  <p:cNvPr id="55371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5" y="949"/>
                    <a:ext cx="1027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5372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grpSp>
                <p:nvGrpSpPr>
                  <p:cNvPr id="55373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55374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75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1" y="181"/>
                      <a:ext cx="570" cy="2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76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5537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1" y="915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7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0" y="261"/>
                      <a:ext cx="620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79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55380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81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50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82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553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5" y="3512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85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55386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7" y="2578"/>
                      <a:ext cx="159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87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6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88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5538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2" y="2695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9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4" y="3898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91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55392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93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6"/>
                      <a:ext cx="925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94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5539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1"/>
                      <a:ext cx="1650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9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5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397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55398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60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399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400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5540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4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40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  <p:grpSp>
                <p:nvGrpSpPr>
                  <p:cNvPr id="55403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55404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  <p:sp>
                  <p:nvSpPr>
                    <p:cNvPr id="55405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GB"/>
                    </a:p>
                  </p:txBody>
                </p:sp>
              </p:grpSp>
            </p:grpSp>
          </p:grpSp>
          <p:grpSp>
            <p:nvGrpSpPr>
              <p:cNvPr id="55406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55407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55408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6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5409" name="Arc 113"/>
                  <p:cNvSpPr>
                    <a:spLocks/>
                  </p:cNvSpPr>
                  <p:nvPr/>
                </p:nvSpPr>
                <p:spPr bwMode="hidden">
                  <a:xfrm flipH="1">
                    <a:off x="388" y="1601"/>
                    <a:ext cx="2016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5410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79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5411" name="Arc 115"/>
                  <p:cNvSpPr>
                    <a:spLocks/>
                  </p:cNvSpPr>
                  <p:nvPr/>
                </p:nvSpPr>
                <p:spPr bwMode="hidden">
                  <a:xfrm flipH="1">
                    <a:off x="74" y="813"/>
                    <a:ext cx="2540" cy="2379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5412" name="Arc 116"/>
                  <p:cNvSpPr>
                    <a:spLocks/>
                  </p:cNvSpPr>
                  <p:nvPr/>
                </p:nvSpPr>
                <p:spPr bwMode="hidden">
                  <a:xfrm flipH="1">
                    <a:off x="790" y="313"/>
                    <a:ext cx="1850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5413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4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5414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55415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grpSp>
          <p:nvGrpSpPr>
            <p:cNvPr id="55416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55417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18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19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20" name="Arc 124"/>
              <p:cNvSpPr>
                <a:spLocks/>
              </p:cNvSpPr>
              <p:nvPr/>
            </p:nvSpPr>
            <p:spPr bwMode="hidden">
              <a:xfrm flipH="1">
                <a:off x="210" y="1168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21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22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23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24" name="Freeform 128"/>
              <p:cNvSpPr>
                <a:spLocks/>
              </p:cNvSpPr>
              <p:nvPr/>
            </p:nvSpPr>
            <p:spPr bwMode="hidden">
              <a:xfrm rot="19660755" flipV="1">
                <a:off x="2546" y="2150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25" name="Freeform 129"/>
              <p:cNvSpPr>
                <a:spLocks/>
              </p:cNvSpPr>
              <p:nvPr/>
            </p:nvSpPr>
            <p:spPr bwMode="hidden">
              <a:xfrm flipH="1">
                <a:off x="489" y="2504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26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27" name="Freeform 131"/>
              <p:cNvSpPr>
                <a:spLocks/>
              </p:cNvSpPr>
              <p:nvPr/>
            </p:nvSpPr>
            <p:spPr bwMode="hidden">
              <a:xfrm>
                <a:off x="4401" y="2280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28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29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5430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5543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43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5433" name="Rectangle 13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434" name="Rectangle 1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5435" name="Rectangle 13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022413F-1B6B-4E87-9000-CDC41F3DD1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83A3B-AC65-4474-8665-BDD06BE6C9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DC0C8-3297-4DC0-9FB0-DCD754AC88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43848-A1C9-4BCA-B2FF-CE1A9B7FD0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9D259-4C73-4CBB-AD3D-41928009C7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73D6A-1CD7-430E-92B9-C12375D9E0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1AF02-2DC5-4704-A821-BF16F0C3B1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1E155-ACDC-4C84-98D5-BF7C1EAF63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116EBB-3A12-48A0-9A76-6CD24AD5AC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70AB0-E556-45C6-A7F4-1CCB668B72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28F60-6701-48AC-AD4C-8B223CA3E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54275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54276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27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4278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54279" name="Oval 7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280" name="Oval 8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4281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5428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28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5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54284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54285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54286" name="Oval 14"/>
                <p:cNvSpPr>
                  <a:spLocks noChangeArrowheads="1"/>
                </p:cNvSpPr>
                <p:nvPr/>
              </p:nvSpPr>
              <p:spPr bwMode="hidden">
                <a:xfrm>
                  <a:off x="1265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287" name="Oval 15"/>
                <p:cNvSpPr>
                  <a:spLocks noChangeArrowheads="1"/>
                </p:cNvSpPr>
                <p:nvPr/>
              </p:nvSpPr>
              <p:spPr bwMode="hidden">
                <a:xfrm>
                  <a:off x="2380" y="1601"/>
                  <a:ext cx="579" cy="406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54288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54289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5429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5" y="2236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29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50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292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5429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4" y="2019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29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3" y="2806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295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5429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7" y="1832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29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2" y="2420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298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5429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4" y="1636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0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5" y="2037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01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5430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8" y="1414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0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2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04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5430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3" y="1289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0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9" y="1269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07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5430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8" y="1129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0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5" y="917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10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5431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6" y="2359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1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13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5431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4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1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5" y="2983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16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5431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09"/>
                    <a:ext cx="1736" cy="30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1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2" y="2597"/>
                    <a:ext cx="932" cy="47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19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5432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3"/>
                    <a:ext cx="1677" cy="33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2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4"/>
                    <a:ext cx="901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22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5432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91"/>
                    <a:ext cx="154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2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2" y="1759"/>
                    <a:ext cx="830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25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5432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6"/>
                    <a:ext cx="1404" cy="21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2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6"/>
                    <a:ext cx="754" cy="34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28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5432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3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4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31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5433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3" y="1238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3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6" y="899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34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5433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1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3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1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37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5433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7" y="383"/>
                    <a:ext cx="491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3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4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40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5434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4" y="958"/>
                    <a:ext cx="1100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4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6" y="231"/>
                    <a:ext cx="591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43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5434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1" y="924"/>
                    <a:ext cx="1061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4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19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46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5434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2" y="1023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4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5" y="672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49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5435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3" y="947"/>
                    <a:ext cx="1233" cy="21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5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2" y="445"/>
                    <a:ext cx="662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sp>
              <p:nvSpPr>
                <p:cNvPr id="5435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5435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0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grpSp>
              <p:nvGrpSpPr>
                <p:cNvPr id="54354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5435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1" y="938"/>
                    <a:ext cx="1062" cy="1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5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70" cy="2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57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5435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1" y="915"/>
                    <a:ext cx="1155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5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0" y="261"/>
                    <a:ext cx="620" cy="42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60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5436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6" y="960"/>
                    <a:ext cx="954" cy="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6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0"/>
                    <a:ext cx="512" cy="1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63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5436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10" y="2475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6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12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66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5436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7" y="2578"/>
                    <a:ext cx="1595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6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2" y="3636"/>
                    <a:ext cx="856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69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5437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42" y="2695"/>
                    <a:ext cx="1711" cy="301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7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4" y="3898"/>
                    <a:ext cx="918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72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5437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8" y="2423"/>
                    <a:ext cx="172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7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1" y="3436"/>
                    <a:ext cx="925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75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5437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41"/>
                    <a:ext cx="1650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7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5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78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5437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61"/>
                    <a:ext cx="160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8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2" y="3747"/>
                    <a:ext cx="85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81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5438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6" y="2714"/>
                    <a:ext cx="1471" cy="24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8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6" y="3732"/>
                    <a:ext cx="79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54384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5438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0" y="2760"/>
                    <a:ext cx="1437" cy="18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  <p:sp>
                <p:nvSpPr>
                  <p:cNvPr id="5438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49" y="3787"/>
                    <a:ext cx="771" cy="29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5438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1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388" name="Arc 116"/>
              <p:cNvSpPr>
                <a:spLocks/>
              </p:cNvSpPr>
              <p:nvPr/>
            </p:nvSpPr>
            <p:spPr bwMode="hidden">
              <a:xfrm flipH="1">
                <a:off x="3528" y="726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38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39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7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39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2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39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39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394" name="Arc 122"/>
              <p:cNvSpPr>
                <a:spLocks/>
              </p:cNvSpPr>
              <p:nvPr/>
            </p:nvSpPr>
            <p:spPr bwMode="hidden">
              <a:xfrm>
                <a:off x="4268" y="585"/>
                <a:ext cx="394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395" name="Arc 123"/>
              <p:cNvSpPr>
                <a:spLocks/>
              </p:cNvSpPr>
              <p:nvPr/>
            </p:nvSpPr>
            <p:spPr bwMode="hidden">
              <a:xfrm>
                <a:off x="4303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39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39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3" cy="3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39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399" name="Arc 127"/>
              <p:cNvSpPr>
                <a:spLocks/>
              </p:cNvSpPr>
              <p:nvPr/>
            </p:nvSpPr>
            <p:spPr bwMode="hidden">
              <a:xfrm flipH="1">
                <a:off x="3425" y="123"/>
                <a:ext cx="725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40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9" cy="904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401" name="Freeform 129"/>
              <p:cNvSpPr>
                <a:spLocks/>
              </p:cNvSpPr>
              <p:nvPr/>
            </p:nvSpPr>
            <p:spPr bwMode="hidden">
              <a:xfrm flipH="1">
                <a:off x="3307" y="982"/>
                <a:ext cx="425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40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40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40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40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5" cy="41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40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2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40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4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54408" name="Freeform 136"/>
              <p:cNvSpPr>
                <a:spLocks/>
              </p:cNvSpPr>
              <p:nvPr/>
            </p:nvSpPr>
            <p:spPr bwMode="hidden">
              <a:xfrm rot="1346631" flipH="1">
                <a:off x="3783" y="590"/>
                <a:ext cx="173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</p:grpSp>
      <p:sp>
        <p:nvSpPr>
          <p:cNvPr id="5440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441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41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441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5441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D14782A-B29D-4DBE-AA1B-E0D95868894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Rectangle 12"/>
          <p:cNvSpPr>
            <a:spLocks noGrp="1" noChangeArrowheads="1"/>
          </p:cNvSpPr>
          <p:nvPr>
            <p:ph type="title"/>
          </p:nvPr>
        </p:nvSpPr>
        <p:spPr>
          <a:xfrm>
            <a:off x="228600" y="1447800"/>
            <a:ext cx="8915400" cy="1462088"/>
          </a:xfrm>
        </p:spPr>
        <p:txBody>
          <a:bodyPr/>
          <a:lstStyle/>
          <a:p>
            <a:r>
              <a:rPr lang="en-US" sz="4000"/>
              <a:t>The Electromagnetic Radiation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(Light – the Supreme Informant!)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3" name="Picture 7" descr="sm_full_sp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95400"/>
            <a:ext cx="4786313" cy="5562600"/>
          </a:xfrm>
          <a:prstGeom prst="rect">
            <a:avLst/>
          </a:prstGeom>
          <a:noFill/>
        </p:spPr>
      </p:pic>
      <p:sp>
        <p:nvSpPr>
          <p:cNvPr id="29712" name="Rectangle 1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</p:spPr>
        <p:txBody>
          <a:bodyPr/>
          <a:lstStyle/>
          <a:p>
            <a:r>
              <a:rPr lang="en-US" sz="4000"/>
              <a:t>The Electromagnetic Spectrum</a:t>
            </a: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762000"/>
            <a:ext cx="57912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More than meets the eye!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/>
              <a:t>Examples from Space!</a:t>
            </a:r>
          </a:p>
        </p:txBody>
      </p:sp>
      <p:pic>
        <p:nvPicPr>
          <p:cNvPr id="59397" name="Picture 5" descr="table_sourc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685800"/>
            <a:ext cx="4287838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Wavelength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7772400" cy="5257800"/>
          </a:xfrm>
        </p:spPr>
        <p:txBody>
          <a:bodyPr/>
          <a:lstStyle/>
          <a:p>
            <a:r>
              <a:rPr lang="en-US" sz="2400"/>
              <a:t>The distance from one wave crest to the next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Radio waves have longest wavelength and Gamma rays have shortest!</a:t>
            </a:r>
          </a:p>
        </p:txBody>
      </p:sp>
      <p:pic>
        <p:nvPicPr>
          <p:cNvPr id="58373" name="Picture 5" descr="page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09800"/>
            <a:ext cx="7010400" cy="314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Wavelength Units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077200" cy="4114800"/>
          </a:xfrm>
        </p:spPr>
        <p:txBody>
          <a:bodyPr/>
          <a:lstStyle/>
          <a:p>
            <a:r>
              <a:rPr lang="en-US"/>
              <a:t>Meters (like on last slide and in book, p. 613)</a:t>
            </a:r>
          </a:p>
          <a:p>
            <a:pPr lvl="1"/>
            <a:r>
              <a:rPr lang="en-US"/>
              <a:t>More commonly in nanometers (1 nm = 10</a:t>
            </a:r>
            <a:r>
              <a:rPr lang="en-US" baseline="30000"/>
              <a:t>-9</a:t>
            </a:r>
            <a:r>
              <a:rPr lang="en-US" sz="2000" baseline="30000"/>
              <a:t> </a:t>
            </a:r>
            <a:r>
              <a:rPr lang="en-US"/>
              <a:t>meters)</a:t>
            </a:r>
          </a:p>
          <a:p>
            <a:r>
              <a:rPr lang="en-US"/>
              <a:t>Angstroms still used</a:t>
            </a:r>
          </a:p>
          <a:p>
            <a:pPr lvl="1"/>
            <a:r>
              <a:rPr lang="en-US"/>
              <a:t>Named for Swedish Astronomer who first named these wavelengths</a:t>
            </a:r>
          </a:p>
          <a:p>
            <a:pPr lvl="1"/>
            <a:r>
              <a:rPr lang="en-US"/>
              <a:t>1 nanometer = 10 A</a:t>
            </a:r>
            <a:r>
              <a:rPr lang="en-US" baseline="300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How light or electromagnetic radiation is used in Astronomy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Astronomers use a tool called a spectroscope to separate starlight into its colors – in this way, they can tell what a star is made of, its temperature, luminosity and so on…</a:t>
            </a:r>
          </a:p>
          <a:p>
            <a:pPr>
              <a:lnSpc>
                <a:spcPct val="90000"/>
              </a:lnSpc>
            </a:pPr>
            <a:r>
              <a:rPr lang="en-US"/>
              <a:t>Astronomers can look at astronomical objects at different wavelengths…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00800" y="2438400"/>
            <a:ext cx="2743200" cy="1524000"/>
          </a:xfrm>
        </p:spPr>
        <p:txBody>
          <a:bodyPr/>
          <a:lstStyle/>
          <a:p>
            <a:r>
              <a:rPr lang="en-US" sz="4000"/>
              <a:t>Spectra of a Star</a:t>
            </a:r>
          </a:p>
        </p:txBody>
      </p:sp>
      <p:pic>
        <p:nvPicPr>
          <p:cNvPr id="61448" name="Picture 8" descr="Spectr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575" y="0"/>
            <a:ext cx="553561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ireworks">
  <a:themeElements>
    <a:clrScheme name="Fireworks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Fireworks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Fireworks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works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259</TotalTime>
  <Words>147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Arial Black</vt:lpstr>
      <vt:lpstr>Wingdings</vt:lpstr>
      <vt:lpstr>Arial</vt:lpstr>
      <vt:lpstr>Fireworks</vt:lpstr>
      <vt:lpstr>The Electromagnetic Radiation</vt:lpstr>
      <vt:lpstr>The Electromagnetic Spectrum</vt:lpstr>
      <vt:lpstr>Examples from Space!</vt:lpstr>
      <vt:lpstr>Wavelength</vt:lpstr>
      <vt:lpstr>Wavelength Units</vt:lpstr>
      <vt:lpstr>How light or electromagnetic radiation is used in Astronomy</vt:lpstr>
      <vt:lpstr>Spectra of a Star</vt:lpstr>
    </vt:vector>
  </TitlesOfParts>
  <Company>UCAR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Electromagnetic Spectrum</dc:title>
  <dc:creator>Jennifer Bergman</dc:creator>
  <cp:lastModifiedBy>swarren</cp:lastModifiedBy>
  <cp:revision>11</cp:revision>
  <cp:lastPrinted>1601-01-01T00:00:00Z</cp:lastPrinted>
  <dcterms:created xsi:type="dcterms:W3CDTF">2002-10-20T16:23:24Z</dcterms:created>
  <dcterms:modified xsi:type="dcterms:W3CDTF">2011-03-09T08:33:50Z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