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8" r:id="rId4"/>
    <p:sldId id="260" r:id="rId5"/>
    <p:sldId id="273" r:id="rId6"/>
    <p:sldId id="274" r:id="rId7"/>
    <p:sldId id="276" r:id="rId8"/>
    <p:sldId id="259" r:id="rId9"/>
    <p:sldId id="277" r:id="rId10"/>
    <p:sldId id="275" r:id="rId11"/>
    <p:sldId id="265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DD"/>
    <a:srgbClr val="FFFF99"/>
    <a:srgbClr val="02F430"/>
    <a:srgbClr val="FFFFB7"/>
    <a:srgbClr val="45F996"/>
    <a:srgbClr val="EFFFF1"/>
    <a:srgbClr val="CDFCBC"/>
    <a:srgbClr val="FFFFCC"/>
    <a:srgbClr val="F1F53D"/>
    <a:srgbClr val="FFF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9" autoAdjust="0"/>
    <p:restoredTop sz="94057" autoAdjust="0"/>
  </p:normalViewPr>
  <p:slideViewPr>
    <p:cSldViewPr snapToGrid="0" snapToObjects="1">
      <p:cViewPr>
        <p:scale>
          <a:sx n="70" d="100"/>
          <a:sy n="70" d="100"/>
        </p:scale>
        <p:origin x="-2030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C2357-8138-4CE1-B558-901C23BE6F72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88AE8-58B4-469C-893B-D54C641FD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2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Feedback Codes –     Verbal Feedback (V.F)	Self Assessed (S.A)	Peer Assessed (P.A)	Teacher</a:t>
            </a:r>
            <a:r>
              <a:rPr lang="en-GB" baseline="0" dirty="0" smtClean="0"/>
              <a:t> Assessed (T.A)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88AE8-58B4-469C-893B-D54C641FD7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45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Don’t forget:</a:t>
            </a:r>
          </a:p>
          <a:p>
            <a:r>
              <a:rPr lang="en-GB" dirty="0" smtClean="0"/>
              <a:t>Feedback</a:t>
            </a:r>
            <a:r>
              <a:rPr lang="en-GB" baseline="0" dirty="0" smtClean="0"/>
              <a:t> Code, Comments &amp; Date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88AE8-58B4-469C-893B-D54C641FD7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5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Don’t forget:</a:t>
            </a:r>
          </a:p>
          <a:p>
            <a:r>
              <a:rPr lang="en-GB" dirty="0" smtClean="0"/>
              <a:t>Feedback</a:t>
            </a:r>
            <a:r>
              <a:rPr lang="en-GB" baseline="0" dirty="0" smtClean="0"/>
              <a:t> Code, Comments &amp; Date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88AE8-58B4-469C-893B-D54C641FD7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5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Don’t forget:</a:t>
            </a:r>
          </a:p>
          <a:p>
            <a:r>
              <a:rPr lang="en-GB" dirty="0" smtClean="0"/>
              <a:t>Feedback</a:t>
            </a:r>
            <a:r>
              <a:rPr lang="en-GB" baseline="0" dirty="0" smtClean="0"/>
              <a:t> Code, Comments &amp; Date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88AE8-58B4-469C-893B-D54C641FD7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5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Don’t forget:</a:t>
            </a:r>
          </a:p>
          <a:p>
            <a:r>
              <a:rPr lang="en-GB" dirty="0" smtClean="0"/>
              <a:t>Feedback</a:t>
            </a:r>
            <a:r>
              <a:rPr lang="en-GB" baseline="0" dirty="0" smtClean="0"/>
              <a:t> Code, Comments &amp; Date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88AE8-58B4-469C-893B-D54C641FD7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5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Don’t forget:</a:t>
            </a:r>
          </a:p>
          <a:p>
            <a:r>
              <a:rPr lang="en-GB" dirty="0" smtClean="0"/>
              <a:t>Feedback</a:t>
            </a:r>
            <a:r>
              <a:rPr lang="en-GB" baseline="0" dirty="0" smtClean="0"/>
              <a:t> Code, Comments &amp; Date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88AE8-58B4-469C-893B-D54C641FD7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5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Don’t forget:</a:t>
            </a:r>
          </a:p>
          <a:p>
            <a:r>
              <a:rPr lang="en-GB" dirty="0" smtClean="0"/>
              <a:t>Feedback</a:t>
            </a:r>
            <a:r>
              <a:rPr lang="en-GB" baseline="0" dirty="0" smtClean="0"/>
              <a:t> Code, Comments &amp; Date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88AE8-58B4-469C-893B-D54C641FD7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5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Don’t forget:</a:t>
            </a:r>
          </a:p>
          <a:p>
            <a:r>
              <a:rPr lang="en-GB" dirty="0" smtClean="0"/>
              <a:t>Feedback</a:t>
            </a:r>
            <a:r>
              <a:rPr lang="en-GB" baseline="0" dirty="0" smtClean="0"/>
              <a:t> Code, Comments &amp; Date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88AE8-58B4-469C-893B-D54C641FD7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5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Don’t forget:</a:t>
            </a:r>
          </a:p>
          <a:p>
            <a:r>
              <a:rPr lang="en-GB" dirty="0" smtClean="0"/>
              <a:t>Feedback</a:t>
            </a:r>
            <a:r>
              <a:rPr lang="en-GB" baseline="0" dirty="0" smtClean="0"/>
              <a:t> Code, Comments &amp; Date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88AE8-58B4-469C-893B-D54C641FD7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58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Don’t forget:</a:t>
            </a:r>
          </a:p>
          <a:p>
            <a:r>
              <a:rPr lang="en-GB" dirty="0" smtClean="0"/>
              <a:t>Feedback</a:t>
            </a:r>
            <a:r>
              <a:rPr lang="en-GB" baseline="0" dirty="0" smtClean="0"/>
              <a:t> Code, Comments &amp; Date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88AE8-58B4-469C-893B-D54C641FD7E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5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5000" b="69657"/>
          <a:stretch/>
        </p:blipFill>
        <p:spPr>
          <a:xfrm rot="21408395">
            <a:off x="1565947" y="4240696"/>
            <a:ext cx="6743166" cy="1709531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65000"/>
                <a:alpha val="30000"/>
              </a:scheme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1844762" y="5088832"/>
            <a:ext cx="116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Name:</a:t>
            </a:r>
            <a:endParaRPr lang="en-GB" sz="2800" b="1" dirty="0"/>
          </a:p>
        </p:txBody>
      </p:sp>
      <p:pic>
        <p:nvPicPr>
          <p:cNvPr id="9" name="Picture 3" descr="Wheremykeys-Regular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49" y="1441422"/>
            <a:ext cx="55435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Wheremykeys-Regular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694">
            <a:off x="1844762" y="2736006"/>
            <a:ext cx="6324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44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A87D4-EFDC-3545-A294-B45B66ADDB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A87D4-EFDC-3545-A294-B45B66ADDB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9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A87D4-EFDC-3545-A294-B45B66ADDB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5000" b="69657"/>
          <a:stretch/>
        </p:blipFill>
        <p:spPr>
          <a:xfrm>
            <a:off x="1896932" y="0"/>
            <a:ext cx="6301666" cy="100563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6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865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A87D4-EFDC-3545-A294-B45B66ADDB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4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A87D4-EFDC-3545-A294-B45B66ADDB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3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A87D4-EFDC-3545-A294-B45B66ADDB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A87D4-EFDC-3545-A294-B45B66ADDB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5000" b="69657"/>
          <a:stretch/>
        </p:blipFill>
        <p:spPr>
          <a:xfrm>
            <a:off x="1896932" y="0"/>
            <a:ext cx="6301666" cy="100563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65000"/>
                <a:alpha val="30000"/>
              </a:schemeClr>
            </a:outerShdw>
          </a:effectLst>
        </p:spPr>
      </p:pic>
      <p:pic>
        <p:nvPicPr>
          <p:cNvPr id="2050" name="Picture 2" descr="C:\Users\zahmed\Desktop\wordle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6" b="16013"/>
          <a:stretch/>
        </p:blipFill>
        <p:spPr bwMode="auto">
          <a:xfrm>
            <a:off x="209323" y="1448474"/>
            <a:ext cx="8789020" cy="496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09323" y="1448474"/>
            <a:ext cx="8789020" cy="49685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92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A87D4-EFDC-3545-A294-B45B66ADDB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http://www.blogpyramid.com/wp-content/uploads/2013/01/yahoo-email-template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5" y="1078039"/>
            <a:ext cx="8594824" cy="550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5000" b="69657"/>
          <a:stretch/>
        </p:blipFill>
        <p:spPr>
          <a:xfrm>
            <a:off x="1896932" y="0"/>
            <a:ext cx="6301666" cy="100563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6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69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A87D4-EFDC-3545-A294-B45B66ADDB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3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A87D4-EFDC-3545-A294-B45B66ADDB59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3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635469"/>
            <a:ext cx="2629912" cy="230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dirty="0" smtClean="0"/>
              <a:t>7.1</a:t>
            </a:r>
            <a:r>
              <a:rPr lang="en-US" sz="1050" baseline="0" dirty="0" smtClean="0"/>
              <a:t> Digital Literacy</a:t>
            </a:r>
            <a:r>
              <a:rPr lang="en-US" sz="1050" dirty="0" smtClean="0"/>
              <a:t> Workbook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1463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114130" y="4882556"/>
            <a:ext cx="4339087" cy="7418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Type here…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705" y="346231"/>
            <a:ext cx="536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Activity 3</a:t>
            </a:r>
            <a:r>
              <a:rPr lang="en-GB" sz="2800" b="1" dirty="0"/>
              <a:t>b</a:t>
            </a:r>
            <a:r>
              <a:rPr lang="en-GB" sz="2800" b="1" dirty="0" smtClean="0"/>
              <a:t>: Star </a:t>
            </a:r>
            <a:r>
              <a:rPr lang="en-GB" sz="2800" b="1" dirty="0" err="1" smtClean="0"/>
              <a:t>Star</a:t>
            </a:r>
            <a:r>
              <a:rPr lang="en-GB" sz="2800" b="1" dirty="0" smtClean="0"/>
              <a:t> Wish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55695" y="1083074"/>
            <a:ext cx="5165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Peer assessment of formal e-mail.</a:t>
            </a:r>
            <a:endParaRPr lang="en-GB" sz="1600" dirty="0"/>
          </a:p>
        </p:txBody>
      </p:sp>
      <p:sp>
        <p:nvSpPr>
          <p:cNvPr id="7" name="6-Point Star 6"/>
          <p:cNvSpPr/>
          <p:nvPr/>
        </p:nvSpPr>
        <p:spPr>
          <a:xfrm rot="21244061">
            <a:off x="1776035" y="1349801"/>
            <a:ext cx="3253154" cy="3405349"/>
          </a:xfrm>
          <a:prstGeom prst="star6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B7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 smtClean="0">
                <a:solidFill>
                  <a:schemeClr val="tx1"/>
                </a:solidFill>
              </a:rPr>
              <a:t>Type here…</a:t>
            </a:r>
          </a:p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3472957" y="3815861"/>
            <a:ext cx="3833446" cy="2936631"/>
          </a:xfrm>
          <a:prstGeom prst="cloud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 smtClean="0">
                <a:solidFill>
                  <a:schemeClr val="tx1"/>
                </a:solidFill>
              </a:rPr>
              <a:t>Type here…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 rot="364306">
            <a:off x="5794132" y="1046029"/>
            <a:ext cx="3253154" cy="3405349"/>
          </a:xfrm>
          <a:prstGeom prst="star6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B7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 smtClean="0">
                <a:solidFill>
                  <a:schemeClr val="tx1"/>
                </a:solidFill>
              </a:rPr>
              <a:t>Type here…</a:t>
            </a:r>
          </a:p>
          <a:p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988093"/>
              </p:ext>
            </p:extLst>
          </p:nvPr>
        </p:nvGraphicFramePr>
        <p:xfrm>
          <a:off x="87921" y="1420738"/>
          <a:ext cx="1534108" cy="4938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1325828"/>
              </a:tblGrid>
              <a:tr h="348906">
                <a:tc gridSpan="2"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Checklist:</a:t>
                      </a:r>
                      <a:endParaRPr lang="en-GB" sz="105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1400" b="1" dirty="0">
                        <a:solidFill>
                          <a:srgbClr val="02F43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The subject line contains a suitable title.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Polite greeting at the start</a:t>
                      </a:r>
                      <a:r>
                        <a:rPr lang="en-GB" sz="1050" b="1" baseline="0" dirty="0" smtClean="0"/>
                        <a:t> of the e-mail.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Capital letters at the start of each sentence.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Full stops</a:t>
                      </a:r>
                      <a:r>
                        <a:rPr lang="en-GB" sz="1050" b="1" baseline="0" dirty="0" smtClean="0"/>
                        <a:t> at the end of each sentence.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Paragraphs</a:t>
                      </a:r>
                      <a:r>
                        <a:rPr lang="en-GB" sz="1050" b="1" baseline="0" dirty="0" smtClean="0"/>
                        <a:t> used if needed.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A</a:t>
                      </a:r>
                      <a:r>
                        <a:rPr lang="en-GB" sz="1050" b="1" baseline="0" dirty="0" smtClean="0"/>
                        <a:t> polite ending with the senders  name.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14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E-mail is</a:t>
                      </a:r>
                      <a:r>
                        <a:rPr lang="en-GB" sz="1050" b="1" baseline="0" dirty="0" smtClean="0"/>
                        <a:t> easy to read and understand.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14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Attachments</a:t>
                      </a:r>
                      <a:r>
                        <a:rPr lang="en-GB" sz="1050" b="1" baseline="0" dirty="0" smtClean="0"/>
                        <a:t> have been included and contain a sensible file name link.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5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612" y="346231"/>
            <a:ext cx="678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Activity 3c: E-mailing Rules</a:t>
            </a:r>
            <a:endParaRPr lang="en-GB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955523"/>
              </p:ext>
            </p:extLst>
          </p:nvPr>
        </p:nvGraphicFramePr>
        <p:xfrm>
          <a:off x="1236771" y="1783794"/>
          <a:ext cx="3431944" cy="4397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1944"/>
              </a:tblGrid>
              <a:tr h="439719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When sending and receiving e-mails you should</a:t>
                      </a:r>
                      <a:r>
                        <a:rPr lang="en-GB" sz="1600" baseline="0" dirty="0" smtClean="0"/>
                        <a:t>…</a:t>
                      </a:r>
                      <a:endParaRPr lang="en-GB" sz="16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55695" y="1083074"/>
            <a:ext cx="7483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Explain in your own words what you should and shouldn’t do when sending and receiving e-mails.</a:t>
            </a:r>
            <a:endParaRPr lang="en-GB" sz="16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006558"/>
              </p:ext>
            </p:extLst>
          </p:nvPr>
        </p:nvGraphicFramePr>
        <p:xfrm>
          <a:off x="5260804" y="1775001"/>
          <a:ext cx="3417978" cy="43971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7978"/>
              </a:tblGrid>
              <a:tr h="43971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When sending and receiving e-mails you should not</a:t>
                      </a:r>
                      <a:r>
                        <a:rPr lang="en-GB" sz="1600" baseline="0" dirty="0" smtClean="0"/>
                        <a:t>…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</a:txBody>
                  <a:tcPr>
                    <a:solidFill>
                      <a:srgbClr val="FFDDDD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www.fitfacts.de/fotolia/2011/10/Smil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59" y="5645907"/>
            <a:ext cx="920251" cy="97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lv.zcache.com/sad_smiley_face_stickers-r576425d930224b2296e980ac99877143_v9waf_8byvr_51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35" y="5493054"/>
            <a:ext cx="1277139" cy="127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2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424" y="315704"/>
            <a:ext cx="6178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Activity 3d: E-Safety</a:t>
            </a:r>
            <a:endParaRPr lang="en-GB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360141" y="1258096"/>
            <a:ext cx="5276335" cy="5019139"/>
            <a:chOff x="2360141" y="1258096"/>
            <a:chExt cx="5276335" cy="5019139"/>
          </a:xfrm>
        </p:grpSpPr>
        <p:sp>
          <p:nvSpPr>
            <p:cNvPr id="3" name="Folded Corner 2"/>
            <p:cNvSpPr/>
            <p:nvPr/>
          </p:nvSpPr>
          <p:spPr>
            <a:xfrm rot="21439159">
              <a:off x="2360141" y="1594024"/>
              <a:ext cx="5276335" cy="4683211"/>
            </a:xfrm>
            <a:prstGeom prst="foldedCorner">
              <a:avLst>
                <a:gd name="adj" fmla="val 12330"/>
              </a:avLst>
            </a:prstGeom>
            <a:gradFill>
              <a:gsLst>
                <a:gs pos="0">
                  <a:srgbClr val="FFFF00"/>
                </a:gs>
                <a:gs pos="50000">
                  <a:srgbClr val="FFFF99"/>
                </a:gs>
                <a:gs pos="100000">
                  <a:srgbClr val="FFFF99"/>
                </a:gs>
              </a:gsLst>
              <a:lin ang="5400000" scaled="0"/>
            </a:gradFill>
            <a:ln>
              <a:noFill/>
            </a:ln>
            <a:scene3d>
              <a:camera prst="perspectiveFron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600" dirty="0" smtClean="0">
                <a:solidFill>
                  <a:srgbClr val="0070C0"/>
                </a:solidFill>
                <a:latin typeface="Segoe Print" panose="02000600000000000000" pitchFamily="2" charset="0"/>
              </a:endParaRPr>
            </a:p>
            <a:p>
              <a:endParaRPr lang="en-GB" sz="1600" dirty="0">
                <a:solidFill>
                  <a:schemeClr val="tx1"/>
                </a:solidFill>
                <a:latin typeface="Segoe Print" panose="02000600000000000000" pitchFamily="2" charset="0"/>
              </a:endParaRPr>
            </a:p>
            <a:p>
              <a:r>
                <a:rPr lang="en-GB" sz="1600" dirty="0" smtClean="0">
                  <a:solidFill>
                    <a:schemeClr val="tx1"/>
                  </a:solidFill>
                  <a:latin typeface="Segoe Print" panose="02000600000000000000" pitchFamily="2" charset="0"/>
                </a:rPr>
                <a:t>I think the top 5 ways to stay safe online are:</a:t>
              </a:r>
            </a:p>
            <a:p>
              <a:endParaRPr lang="en-GB" sz="1600" dirty="0">
                <a:solidFill>
                  <a:srgbClr val="0070C0"/>
                </a:solidFill>
                <a:latin typeface="Segoe Print" panose="02000600000000000000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GB" sz="1600" dirty="0" smtClean="0">
                  <a:solidFill>
                    <a:srgbClr val="0070C0"/>
                  </a:solidFill>
                  <a:latin typeface="Segoe Print" panose="02000600000000000000" pitchFamily="2" charset="0"/>
                </a:rPr>
                <a:t>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GB" sz="1600" dirty="0">
                  <a:solidFill>
                    <a:srgbClr val="0070C0"/>
                  </a:solidFill>
                  <a:latin typeface="Segoe Print" panose="02000600000000000000" pitchFamily="2" charset="0"/>
                </a:rPr>
                <a:t> </a:t>
              </a:r>
              <a:endParaRPr lang="en-GB" sz="1600" dirty="0" smtClean="0">
                <a:solidFill>
                  <a:srgbClr val="0070C0"/>
                </a:solidFill>
                <a:latin typeface="Segoe Print" panose="02000600000000000000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GB" sz="1600" dirty="0">
                  <a:solidFill>
                    <a:srgbClr val="0070C0"/>
                  </a:solidFill>
                  <a:latin typeface="Segoe Print" panose="02000600000000000000" pitchFamily="2" charset="0"/>
                </a:rPr>
                <a:t> </a:t>
              </a:r>
              <a:endParaRPr lang="en-GB" sz="1600" dirty="0" smtClean="0">
                <a:solidFill>
                  <a:srgbClr val="0070C0"/>
                </a:solidFill>
                <a:latin typeface="Segoe Print" panose="02000600000000000000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GB" sz="1600" dirty="0">
                  <a:solidFill>
                    <a:srgbClr val="0070C0"/>
                  </a:solidFill>
                  <a:latin typeface="Segoe Print" panose="02000600000000000000" pitchFamily="2" charset="0"/>
                </a:rPr>
                <a:t> </a:t>
              </a:r>
              <a:endParaRPr lang="en-GB" sz="1600" dirty="0" smtClean="0">
                <a:solidFill>
                  <a:srgbClr val="0070C0"/>
                </a:solidFill>
                <a:latin typeface="Segoe Print" panose="02000600000000000000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GB" sz="1600" dirty="0">
                  <a:solidFill>
                    <a:srgbClr val="0070C0"/>
                  </a:solidFill>
                  <a:latin typeface="Segoe Print" panose="02000600000000000000" pitchFamily="2" charset="0"/>
                </a:rPr>
                <a:t> </a:t>
              </a:r>
            </a:p>
          </p:txBody>
        </p:sp>
        <p:pic>
          <p:nvPicPr>
            <p:cNvPr id="1027" name="Picture 3" descr="C:\Users\zahmed\AppData\Local\Microsoft\Windows\Temporary Internet Files\Content.IE5\YXGUVHEP\Pin-11351-medium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79773" flipH="1">
              <a:off x="4824548" y="1258096"/>
              <a:ext cx="360000" cy="52440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https://d8kyhhndkm363.cloudfront.net/8/177383/esafetyclipimage0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4369783"/>
            <a:ext cx="2215661" cy="221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016961"/>
              </p:ext>
            </p:extLst>
          </p:nvPr>
        </p:nvGraphicFramePr>
        <p:xfrm>
          <a:off x="9216713" y="5871"/>
          <a:ext cx="2232337" cy="6868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149"/>
                <a:gridCol w="354149"/>
                <a:gridCol w="354149"/>
                <a:gridCol w="354149"/>
                <a:gridCol w="354149"/>
                <a:gridCol w="461592"/>
              </a:tblGrid>
              <a:tr h="0">
                <a:tc gridSpan="6"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Assessment</a:t>
                      </a:r>
                      <a:r>
                        <a:rPr lang="en-GB" sz="1200" b="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200" b="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3a,b,c,d,e:</a:t>
                      </a:r>
                      <a:endParaRPr lang="en-GB" sz="12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FFFF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4195">
                <a:tc gridSpan="6"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RAG Rating of your</a:t>
                      </a:r>
                      <a:r>
                        <a:rPr lang="en-GB" sz="1200" b="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2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 learning?</a:t>
                      </a:r>
                      <a:endParaRPr lang="en-GB" sz="12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FFFF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1414"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06470">
                <a:tc gridSpan="6"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now know</a:t>
                      </a:r>
                      <a:r>
                        <a:rPr lang="en-GB" sz="1200" b="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endParaRPr lang="en-GB" sz="12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FFFF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72158">
                <a:tc gridSpan="6">
                  <a:txBody>
                    <a:bodyPr/>
                    <a:lstStyle/>
                    <a:p>
                      <a:endParaRPr lang="en-GB" sz="12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4242">
                <a:tc gridSpan="6"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Date:</a:t>
                      </a:r>
                      <a:endParaRPr lang="en-GB" sz="12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FFFF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22850">
                <a:tc gridSpan="6">
                  <a:txBody>
                    <a:bodyPr/>
                    <a:lstStyle/>
                    <a:p>
                      <a:endParaRPr lang="en-GB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6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705" y="346231"/>
            <a:ext cx="536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7</a:t>
            </a:r>
            <a:r>
              <a:rPr lang="en-GB" sz="2800" b="1" dirty="0" smtClean="0"/>
              <a:t>.1 Digital Literacy</a:t>
            </a:r>
            <a:endParaRPr lang="en-GB" sz="28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086612"/>
              </p:ext>
            </p:extLst>
          </p:nvPr>
        </p:nvGraphicFramePr>
        <p:xfrm>
          <a:off x="269967" y="1527626"/>
          <a:ext cx="8708570" cy="4843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2024"/>
                <a:gridCol w="6506546"/>
              </a:tblGrid>
              <a:tr h="283757">
                <a:tc>
                  <a:txBody>
                    <a:bodyPr/>
                    <a:lstStyle/>
                    <a:p>
                      <a:r>
                        <a:rPr lang="en-GB" b="1" dirty="0" smtClean="0"/>
                        <a:t>Keyword</a:t>
                      </a:r>
                      <a:endParaRPr lang="en-GB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Definition</a:t>
                      </a:r>
                      <a:endParaRPr lang="en-GB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776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Files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</a:tr>
              <a:tr h="44776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Folders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</a:tr>
              <a:tr h="44776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Word Processing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</a:tr>
              <a:tr h="44776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Presentation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</a:tr>
              <a:tr h="44776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E-mail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</a:tr>
              <a:tr h="44776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E-Safety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</a:tr>
              <a:tr h="44776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Justify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</a:tr>
              <a:tr h="44776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Format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</a:tr>
              <a:tr h="447766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</a:tr>
              <a:tr h="447766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0"/>
            <a:ext cx="2334575" cy="17311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218140" y="1091786"/>
            <a:ext cx="6760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As you learn new keywords add them to this glossary, add new rows if you need them.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779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705" y="346231"/>
            <a:ext cx="536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Activity 1a: Star </a:t>
            </a:r>
            <a:r>
              <a:rPr lang="en-GB" sz="2800" b="1" dirty="0" err="1" smtClean="0"/>
              <a:t>Star</a:t>
            </a:r>
            <a:r>
              <a:rPr lang="en-GB" sz="2800" b="1" dirty="0" smtClean="0"/>
              <a:t> Wish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55695" y="1083074"/>
            <a:ext cx="5165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Peer assessment of formal letter.</a:t>
            </a:r>
            <a:endParaRPr lang="en-GB" sz="1600" dirty="0"/>
          </a:p>
        </p:txBody>
      </p:sp>
      <p:sp>
        <p:nvSpPr>
          <p:cNvPr id="7" name="6-Point Star 6"/>
          <p:cNvSpPr/>
          <p:nvPr/>
        </p:nvSpPr>
        <p:spPr>
          <a:xfrm rot="21244061">
            <a:off x="1776035" y="1349801"/>
            <a:ext cx="3253154" cy="3405349"/>
          </a:xfrm>
          <a:prstGeom prst="star6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B7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 smtClean="0">
                <a:solidFill>
                  <a:schemeClr val="tx1"/>
                </a:solidFill>
              </a:rPr>
              <a:t>Type here…</a:t>
            </a:r>
          </a:p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3472957" y="3815861"/>
            <a:ext cx="3833446" cy="2936631"/>
          </a:xfrm>
          <a:prstGeom prst="cloud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 smtClean="0">
                <a:solidFill>
                  <a:schemeClr val="tx1"/>
                </a:solidFill>
              </a:rPr>
              <a:t>Type here…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 rot="364306">
            <a:off x="5794132" y="1046029"/>
            <a:ext cx="3253154" cy="3405349"/>
          </a:xfrm>
          <a:prstGeom prst="star6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B7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 smtClean="0">
                <a:solidFill>
                  <a:schemeClr val="tx1"/>
                </a:solidFill>
              </a:rPr>
              <a:t>Type here…</a:t>
            </a:r>
          </a:p>
          <a:p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62082"/>
              </p:ext>
            </p:extLst>
          </p:nvPr>
        </p:nvGraphicFramePr>
        <p:xfrm>
          <a:off x="87921" y="1420738"/>
          <a:ext cx="1534108" cy="5208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1325828"/>
              </a:tblGrid>
              <a:tr h="348906">
                <a:tc gridSpan="2"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Checklist:</a:t>
                      </a:r>
                      <a:endParaRPr lang="en-GB" sz="105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1400" b="1" dirty="0">
                        <a:solidFill>
                          <a:srgbClr val="02F43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Sender’s Address on the right.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Date on the right.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Recipients</a:t>
                      </a:r>
                      <a:r>
                        <a:rPr lang="en-GB" sz="1050" b="1" baseline="0" dirty="0" smtClean="0"/>
                        <a:t> Address on the left.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Polite opening on</a:t>
                      </a:r>
                      <a:r>
                        <a:rPr lang="en-GB" sz="1050" b="1" baseline="0" dirty="0" smtClean="0"/>
                        <a:t> the left.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Capital letters at the start of each sentence.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Full stops</a:t>
                      </a:r>
                      <a:r>
                        <a:rPr lang="en-GB" sz="1050" b="1" baseline="0" dirty="0" smtClean="0"/>
                        <a:t> at the end of each sentence.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Paragraphs</a:t>
                      </a:r>
                      <a:r>
                        <a:rPr lang="en-GB" sz="1050" b="1" baseline="0" dirty="0" smtClean="0"/>
                        <a:t> used.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A</a:t>
                      </a:r>
                      <a:r>
                        <a:rPr lang="en-GB" sz="1050" b="1" baseline="0" dirty="0" smtClean="0"/>
                        <a:t> sensible ending with a signature and a name.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14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Letter is</a:t>
                      </a:r>
                      <a:r>
                        <a:rPr lang="en-GB" sz="1050" b="1" baseline="0" dirty="0" smtClean="0"/>
                        <a:t> easy to read and understand.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1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1894" y="335214"/>
            <a:ext cx="611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Activity 1b: Word Processing Evidence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55694" y="1313148"/>
            <a:ext cx="2405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Screenshot of final letter: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5328138" y="1651702"/>
            <a:ext cx="1705707" cy="867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dirty="0" smtClean="0"/>
              <a:t>Type here…</a:t>
            </a:r>
            <a:endParaRPr lang="en-GB" sz="11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1194" y="2556287"/>
            <a:ext cx="677008" cy="310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67055" y="3162711"/>
            <a:ext cx="677008" cy="310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7055" y="2866867"/>
            <a:ext cx="677008" cy="310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67055" y="3470319"/>
            <a:ext cx="677008" cy="310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67055" y="3780899"/>
            <a:ext cx="677008" cy="310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16879" y="4082645"/>
            <a:ext cx="677008" cy="310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3511" y="4393225"/>
            <a:ext cx="677008" cy="310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1194" y="2186396"/>
            <a:ext cx="677008" cy="310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300546" y="1651702"/>
            <a:ext cx="1705707" cy="867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dirty="0" smtClean="0"/>
              <a:t>Type here…</a:t>
            </a:r>
            <a:endParaRPr lang="en-GB" sz="1100" dirty="0"/>
          </a:p>
        </p:txBody>
      </p:sp>
      <p:sp>
        <p:nvSpPr>
          <p:cNvPr id="17" name="Rectangle 16"/>
          <p:cNvSpPr/>
          <p:nvPr/>
        </p:nvSpPr>
        <p:spPr>
          <a:xfrm>
            <a:off x="5328138" y="2756401"/>
            <a:ext cx="1705707" cy="867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dirty="0" smtClean="0"/>
              <a:t>Type here…</a:t>
            </a:r>
            <a:endParaRPr lang="en-GB" sz="1100" dirty="0"/>
          </a:p>
        </p:txBody>
      </p:sp>
      <p:sp>
        <p:nvSpPr>
          <p:cNvPr id="18" name="Rectangle 17"/>
          <p:cNvSpPr/>
          <p:nvPr/>
        </p:nvSpPr>
        <p:spPr>
          <a:xfrm>
            <a:off x="7300546" y="2756401"/>
            <a:ext cx="1705707" cy="867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dirty="0" smtClean="0"/>
              <a:t>Type here…</a:t>
            </a:r>
            <a:endParaRPr lang="en-GB" sz="1100" dirty="0"/>
          </a:p>
        </p:txBody>
      </p:sp>
      <p:sp>
        <p:nvSpPr>
          <p:cNvPr id="19" name="Rectangle 18"/>
          <p:cNvSpPr/>
          <p:nvPr/>
        </p:nvSpPr>
        <p:spPr>
          <a:xfrm>
            <a:off x="5328138" y="3858738"/>
            <a:ext cx="1705707" cy="867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dirty="0" smtClean="0"/>
              <a:t>Type here…</a:t>
            </a:r>
            <a:endParaRPr lang="en-GB" sz="1100" dirty="0"/>
          </a:p>
        </p:txBody>
      </p:sp>
      <p:sp>
        <p:nvSpPr>
          <p:cNvPr id="20" name="Rectangle 19"/>
          <p:cNvSpPr/>
          <p:nvPr/>
        </p:nvSpPr>
        <p:spPr>
          <a:xfrm>
            <a:off x="7321061" y="3858738"/>
            <a:ext cx="1705707" cy="867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dirty="0" smtClean="0"/>
              <a:t>Type here…</a:t>
            </a:r>
            <a:endParaRPr lang="en-GB" sz="1100" dirty="0"/>
          </a:p>
        </p:txBody>
      </p:sp>
      <p:sp>
        <p:nvSpPr>
          <p:cNvPr id="21" name="Rectangle 20"/>
          <p:cNvSpPr/>
          <p:nvPr/>
        </p:nvSpPr>
        <p:spPr>
          <a:xfrm>
            <a:off x="7321061" y="4951748"/>
            <a:ext cx="1705707" cy="867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dirty="0" smtClean="0"/>
              <a:t>Type here…</a:t>
            </a:r>
            <a:endParaRPr lang="en-GB" sz="1100" dirty="0"/>
          </a:p>
        </p:txBody>
      </p:sp>
      <p:sp>
        <p:nvSpPr>
          <p:cNvPr id="22" name="Rectangle 21"/>
          <p:cNvSpPr/>
          <p:nvPr/>
        </p:nvSpPr>
        <p:spPr>
          <a:xfrm>
            <a:off x="5328138" y="4951748"/>
            <a:ext cx="1705707" cy="867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dirty="0" smtClean="0"/>
              <a:t>Type here…</a:t>
            </a:r>
            <a:endParaRPr lang="en-GB" sz="11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602663"/>
              </p:ext>
            </p:extLst>
          </p:nvPr>
        </p:nvGraphicFramePr>
        <p:xfrm>
          <a:off x="9216713" y="5871"/>
          <a:ext cx="2124894" cy="6868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149"/>
                <a:gridCol w="354149"/>
                <a:gridCol w="354149"/>
                <a:gridCol w="354149"/>
                <a:gridCol w="354149"/>
                <a:gridCol w="354149"/>
              </a:tblGrid>
              <a:tr h="0">
                <a:tc gridSpan="6"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Assessment</a:t>
                      </a:r>
                      <a:r>
                        <a:rPr lang="en-GB" sz="1200" b="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200" b="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1a,b:</a:t>
                      </a:r>
                      <a:endParaRPr lang="en-GB" sz="12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FFFF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4195">
                <a:tc gridSpan="6"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RAG Rating of your</a:t>
                      </a:r>
                      <a:r>
                        <a:rPr lang="en-GB" sz="1200" b="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2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 learning?</a:t>
                      </a:r>
                      <a:endParaRPr lang="en-GB" sz="12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FFFF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1414"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06470">
                <a:tc gridSpan="6"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now know</a:t>
                      </a:r>
                      <a:r>
                        <a:rPr lang="en-GB" sz="1200" b="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endParaRPr lang="en-GB" sz="12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FFFF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72158">
                <a:tc gridSpan="6">
                  <a:txBody>
                    <a:bodyPr/>
                    <a:lstStyle/>
                    <a:p>
                      <a:endParaRPr lang="en-GB" sz="12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4242">
                <a:tc gridSpan="6"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Date:</a:t>
                      </a:r>
                      <a:endParaRPr lang="en-GB" sz="12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FFFF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22850">
                <a:tc gridSpan="6">
                  <a:txBody>
                    <a:bodyPr/>
                    <a:lstStyle/>
                    <a:p>
                      <a:endParaRPr lang="en-GB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5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705" y="346231"/>
            <a:ext cx="536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Activity 2a: Star </a:t>
            </a:r>
            <a:r>
              <a:rPr lang="en-GB" sz="2800" b="1" dirty="0" err="1" smtClean="0"/>
              <a:t>Star</a:t>
            </a:r>
            <a:r>
              <a:rPr lang="en-GB" sz="2800" b="1" dirty="0" smtClean="0"/>
              <a:t> Wish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55695" y="1083074"/>
            <a:ext cx="5165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Peer assessment of presentation.</a:t>
            </a:r>
            <a:endParaRPr lang="en-GB" sz="1600" dirty="0"/>
          </a:p>
        </p:txBody>
      </p:sp>
      <p:sp>
        <p:nvSpPr>
          <p:cNvPr id="7" name="6-Point Star 6"/>
          <p:cNvSpPr/>
          <p:nvPr/>
        </p:nvSpPr>
        <p:spPr>
          <a:xfrm rot="21244061">
            <a:off x="1776035" y="1349801"/>
            <a:ext cx="3253154" cy="3405349"/>
          </a:xfrm>
          <a:prstGeom prst="star6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B7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 smtClean="0">
                <a:solidFill>
                  <a:schemeClr val="tx1"/>
                </a:solidFill>
              </a:rPr>
              <a:t>Type here…</a:t>
            </a:r>
          </a:p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3472957" y="3815861"/>
            <a:ext cx="3833446" cy="2936631"/>
          </a:xfrm>
          <a:prstGeom prst="cloud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 smtClean="0">
                <a:solidFill>
                  <a:schemeClr val="tx1"/>
                </a:solidFill>
              </a:rPr>
              <a:t>Type here…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 rot="364306">
            <a:off x="5794132" y="1046029"/>
            <a:ext cx="3253154" cy="3405349"/>
          </a:xfrm>
          <a:prstGeom prst="star6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99"/>
              </a:gs>
              <a:gs pos="100000">
                <a:srgbClr val="FFFFB7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 smtClean="0">
                <a:solidFill>
                  <a:schemeClr val="tx1"/>
                </a:solidFill>
              </a:rPr>
              <a:t>Type here…</a:t>
            </a:r>
          </a:p>
          <a:p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603417"/>
              </p:ext>
            </p:extLst>
          </p:nvPr>
        </p:nvGraphicFramePr>
        <p:xfrm>
          <a:off x="87921" y="1596578"/>
          <a:ext cx="1582617" cy="5051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1374337"/>
              </a:tblGrid>
              <a:tr h="348906">
                <a:tc gridSpan="2"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Checklist:</a:t>
                      </a:r>
                      <a:endParaRPr lang="en-GB" sz="105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1400" b="1" dirty="0">
                        <a:solidFill>
                          <a:srgbClr val="02F43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Clear colour scheme used.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Consistent font styles used.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Image quality is</a:t>
                      </a:r>
                      <a:r>
                        <a:rPr lang="en-GB" sz="1050" b="1" baseline="0" dirty="0" smtClean="0"/>
                        <a:t> high.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There is a clear and attractive</a:t>
                      </a:r>
                      <a:r>
                        <a:rPr lang="en-GB" sz="1050" b="1" baseline="0" dirty="0" smtClean="0"/>
                        <a:t> title slide.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Each information</a:t>
                      </a:r>
                      <a:r>
                        <a:rPr lang="en-GB" sz="1050" b="1" baseline="0" dirty="0" smtClean="0"/>
                        <a:t> slide is attractive and easy to read.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Capital letters used at the start and full stops</a:t>
                      </a:r>
                      <a:r>
                        <a:rPr lang="en-GB" sz="1050" b="1" baseline="0" dirty="0" smtClean="0"/>
                        <a:t> at the end of each sentence.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Appropriate titles have been</a:t>
                      </a:r>
                      <a:r>
                        <a:rPr lang="en-GB" sz="1050" b="1" baseline="0" dirty="0" smtClean="0"/>
                        <a:t> given to each slide.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16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2F430"/>
                          </a:solidFill>
                          <a:sym typeface="Wingdings"/>
                        </a:rPr>
                        <a:t></a:t>
                      </a: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 smtClean="0"/>
                        <a:t>Sensible transition/animation</a:t>
                      </a:r>
                      <a:r>
                        <a:rPr lang="en-GB" sz="1050" b="1" baseline="0" dirty="0" smtClean="0"/>
                        <a:t> </a:t>
                      </a:r>
                      <a:r>
                        <a:rPr lang="en-GB" sz="1050" b="1" dirty="0" smtClean="0"/>
                        <a:t>effects have been added.</a:t>
                      </a:r>
                      <a:endParaRPr lang="en-GB" sz="105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1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1894" y="335214"/>
            <a:ext cx="611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Activity 2b: Presentation Evidence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55694" y="1313148"/>
            <a:ext cx="2405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Screenshots of final slides: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5328138" y="1651702"/>
            <a:ext cx="1705707" cy="867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dirty="0" smtClean="0"/>
              <a:t>Type here…</a:t>
            </a:r>
            <a:endParaRPr lang="en-GB" sz="11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1194" y="2556287"/>
            <a:ext cx="677008" cy="310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67055" y="3162711"/>
            <a:ext cx="677008" cy="310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7055" y="2866867"/>
            <a:ext cx="677008" cy="310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1194" y="2186396"/>
            <a:ext cx="677008" cy="310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300546" y="1651702"/>
            <a:ext cx="1705707" cy="867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dirty="0" smtClean="0"/>
              <a:t>Type here…</a:t>
            </a:r>
            <a:endParaRPr lang="en-GB" sz="1100" dirty="0"/>
          </a:p>
        </p:txBody>
      </p:sp>
      <p:sp>
        <p:nvSpPr>
          <p:cNvPr id="17" name="Rectangle 16"/>
          <p:cNvSpPr/>
          <p:nvPr/>
        </p:nvSpPr>
        <p:spPr>
          <a:xfrm>
            <a:off x="5328138" y="2756401"/>
            <a:ext cx="1705707" cy="867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dirty="0" smtClean="0"/>
              <a:t>Type here…</a:t>
            </a:r>
            <a:endParaRPr lang="en-GB" sz="1100" dirty="0"/>
          </a:p>
        </p:txBody>
      </p:sp>
      <p:sp>
        <p:nvSpPr>
          <p:cNvPr id="18" name="Rectangle 17"/>
          <p:cNvSpPr/>
          <p:nvPr/>
        </p:nvSpPr>
        <p:spPr>
          <a:xfrm>
            <a:off x="7300546" y="2756401"/>
            <a:ext cx="1705707" cy="867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dirty="0" smtClean="0"/>
              <a:t>Type here…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0772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2080" y="124206"/>
            <a:ext cx="6471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Activity 2b: Presentation Evidence </a:t>
            </a:r>
            <a:endParaRPr lang="en-GB" sz="2800" b="1" dirty="0"/>
          </a:p>
          <a:p>
            <a:pPr algn="ctr"/>
            <a:r>
              <a:rPr lang="en-GB" sz="2800" b="1" dirty="0" smtClean="0"/>
              <a:t>Continued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5694" y="1313148"/>
            <a:ext cx="2405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Screenshots of final slides: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5328138" y="1651702"/>
            <a:ext cx="1705707" cy="867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dirty="0" smtClean="0"/>
              <a:t>Type here…</a:t>
            </a:r>
            <a:endParaRPr lang="en-GB" sz="11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1194" y="2556287"/>
            <a:ext cx="677008" cy="310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67055" y="3162711"/>
            <a:ext cx="677008" cy="310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7055" y="2866867"/>
            <a:ext cx="677008" cy="310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1194" y="2186396"/>
            <a:ext cx="677008" cy="310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300546" y="1651702"/>
            <a:ext cx="1705707" cy="867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dirty="0" smtClean="0"/>
              <a:t>Type here…</a:t>
            </a:r>
            <a:endParaRPr lang="en-GB" sz="1100" dirty="0"/>
          </a:p>
        </p:txBody>
      </p:sp>
      <p:sp>
        <p:nvSpPr>
          <p:cNvPr id="17" name="Rectangle 16"/>
          <p:cNvSpPr/>
          <p:nvPr/>
        </p:nvSpPr>
        <p:spPr>
          <a:xfrm>
            <a:off x="5328138" y="2756401"/>
            <a:ext cx="1705707" cy="867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dirty="0" smtClean="0"/>
              <a:t>Type here…</a:t>
            </a:r>
            <a:endParaRPr lang="en-GB" sz="1100" dirty="0"/>
          </a:p>
        </p:txBody>
      </p:sp>
      <p:sp>
        <p:nvSpPr>
          <p:cNvPr id="18" name="Rectangle 17"/>
          <p:cNvSpPr/>
          <p:nvPr/>
        </p:nvSpPr>
        <p:spPr>
          <a:xfrm>
            <a:off x="7300546" y="2756401"/>
            <a:ext cx="1705707" cy="867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dirty="0" smtClean="0"/>
              <a:t>Type here…</a:t>
            </a:r>
            <a:endParaRPr lang="en-GB" sz="11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014701"/>
              </p:ext>
            </p:extLst>
          </p:nvPr>
        </p:nvGraphicFramePr>
        <p:xfrm>
          <a:off x="9216713" y="5871"/>
          <a:ext cx="2124894" cy="6868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149"/>
                <a:gridCol w="354149"/>
                <a:gridCol w="354149"/>
                <a:gridCol w="354149"/>
                <a:gridCol w="354149"/>
                <a:gridCol w="354149"/>
              </a:tblGrid>
              <a:tr h="0">
                <a:tc gridSpan="6"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Assessment</a:t>
                      </a:r>
                      <a:r>
                        <a:rPr lang="en-GB" sz="1200" b="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200" b="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2a,b:</a:t>
                      </a:r>
                      <a:endParaRPr lang="en-GB" sz="12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FFFF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4195">
                <a:tc gridSpan="6"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RAG Rating of your</a:t>
                      </a:r>
                      <a:r>
                        <a:rPr lang="en-GB" sz="1200" b="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2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 learning?</a:t>
                      </a:r>
                      <a:endParaRPr lang="en-GB" sz="12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FFFF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1414"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06470">
                <a:tc gridSpan="6"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now know</a:t>
                      </a:r>
                      <a:r>
                        <a:rPr lang="en-GB" sz="1200" b="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endParaRPr lang="en-GB" sz="12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FFFF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72158">
                <a:tc gridSpan="6">
                  <a:txBody>
                    <a:bodyPr/>
                    <a:lstStyle/>
                    <a:p>
                      <a:endParaRPr lang="en-GB" sz="12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4242">
                <a:tc gridSpan="6"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Date:</a:t>
                      </a:r>
                      <a:endParaRPr lang="en-GB" sz="12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FFFF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22850">
                <a:tc gridSpan="6">
                  <a:txBody>
                    <a:bodyPr/>
                    <a:lstStyle/>
                    <a:p>
                      <a:endParaRPr lang="en-GB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1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705" y="158942"/>
            <a:ext cx="5362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Activity 3a: </a:t>
            </a:r>
            <a:r>
              <a:rPr lang="en-GB" sz="4000" b="1" dirty="0" smtClean="0"/>
              <a:t>+</a:t>
            </a:r>
            <a:r>
              <a:rPr lang="en-GB" sz="2800" b="1" dirty="0" smtClean="0"/>
              <a:t> &amp; </a:t>
            </a:r>
            <a:r>
              <a:rPr lang="en-GB" sz="4000" b="1" dirty="0" smtClean="0"/>
              <a:t>-</a:t>
            </a:r>
            <a:r>
              <a:rPr lang="en-GB" sz="2800" b="1" dirty="0" smtClean="0"/>
              <a:t> of E-mailing</a:t>
            </a:r>
            <a:endParaRPr lang="en-GB" sz="28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411649"/>
              </p:ext>
            </p:extLst>
          </p:nvPr>
        </p:nvGraphicFramePr>
        <p:xfrm>
          <a:off x="275966" y="1136823"/>
          <a:ext cx="4234250" cy="5288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4250"/>
              </a:tblGrid>
              <a:tr h="49297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+</a:t>
                      </a:r>
                      <a:r>
                        <a:rPr lang="en-GB" b="1" baseline="0" dirty="0" smtClean="0"/>
                        <a:t> Advantages +</a:t>
                      </a:r>
                      <a:endParaRPr lang="en-GB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1198930"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98930"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98930"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98930"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739162"/>
              </p:ext>
            </p:extLst>
          </p:nvPr>
        </p:nvGraphicFramePr>
        <p:xfrm>
          <a:off x="4662616" y="1136823"/>
          <a:ext cx="4234250" cy="5288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4250"/>
              </a:tblGrid>
              <a:tr h="49297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-</a:t>
                      </a:r>
                      <a:r>
                        <a:rPr lang="en-GB" b="1" baseline="0" dirty="0" smtClean="0"/>
                        <a:t> Disadvantages -</a:t>
                      </a:r>
                      <a:endParaRPr lang="en-GB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1198930"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</a:tr>
              <a:tr h="1198930"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</a:tr>
              <a:tr h="1198930"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</a:tr>
              <a:tr h="1198930"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>
                    <a:solidFill>
                      <a:srgbClr val="FF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3705" y="346231"/>
            <a:ext cx="536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3b: Sending a Professional E-mail </a:t>
            </a:r>
            <a:endParaRPr lang="en-GB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79576" y="1664208"/>
            <a:ext cx="6711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Type here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1288" y="2036064"/>
            <a:ext cx="6711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Type here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288" y="2398705"/>
            <a:ext cx="6711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Type here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712" y="3681984"/>
            <a:ext cx="8479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9085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640</Words>
  <Application>Microsoft Office PowerPoint</Application>
  <PresentationFormat>On-screen Show (4:3)</PresentationFormat>
  <Paragraphs>167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 Ahmed</dc:creator>
  <cp:lastModifiedBy>Zohra Ahmed</cp:lastModifiedBy>
  <cp:revision>72</cp:revision>
  <dcterms:created xsi:type="dcterms:W3CDTF">2015-05-25T11:25:00Z</dcterms:created>
  <dcterms:modified xsi:type="dcterms:W3CDTF">2016-06-20T13:31:55Z</dcterms:modified>
</cp:coreProperties>
</file>