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6" r:id="rId5"/>
    <p:sldId id="258" r:id="rId6"/>
    <p:sldId id="265" r:id="rId7"/>
    <p:sldId id="262" r:id="rId8"/>
    <p:sldId id="261"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iming>
    <p:tnLst>
      <p:par>
        <p:cT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b="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www.gardner-aerospace.com/index.htm" TargetMode="External"/><Relationship Id="rId3" Type="http://schemas.openxmlformats.org/officeDocument/2006/relationships/image" Target="../media/image3.gif"/><Relationship Id="rId7" Type="http://schemas.openxmlformats.org/officeDocument/2006/relationships/image" Target="../media/image6.png"/><Relationship Id="rId2" Type="http://schemas.openxmlformats.org/officeDocument/2006/relationships/hyperlink" Target="http://www.baesystems.com/index.htm" TargetMode="Externa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8.png"/><Relationship Id="rId5" Type="http://schemas.openxmlformats.org/officeDocument/2006/relationships/image" Target="../media/image4.gif"/><Relationship Id="rId10" Type="http://schemas.openxmlformats.org/officeDocument/2006/relationships/hyperlink" Target="http://upload.wikimedia.org/wikipedia/en/6/6f/Triserv-600.png" TargetMode="External"/><Relationship Id="rId4" Type="http://schemas.openxmlformats.org/officeDocument/2006/relationships/hyperlink" Target="http://www.rolls-royce.com/" TargetMode="External"/><Relationship Id="rId9" Type="http://schemas.openxmlformats.org/officeDocument/2006/relationships/image" Target="../media/image7.gi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06" y="642918"/>
            <a:ext cx="7286676" cy="1470025"/>
          </a:xfrm>
        </p:spPr>
        <p:txBody>
          <a:bodyPr>
            <a:normAutofit fontScale="90000"/>
          </a:bodyPr>
          <a:lstStyle/>
          <a:p>
            <a:r>
              <a:rPr lang="en-GB" sz="6000" dirty="0" smtClean="0"/>
              <a:t>GCSE in Electronic Products </a:t>
            </a:r>
            <a:endParaRPr lang="en-GB" sz="6000" dirty="0"/>
          </a:p>
        </p:txBody>
      </p:sp>
      <p:sp>
        <p:nvSpPr>
          <p:cNvPr id="8" name="Title 1"/>
          <p:cNvSpPr txBox="1">
            <a:spLocks/>
          </p:cNvSpPr>
          <p:nvPr/>
        </p:nvSpPr>
        <p:spPr>
          <a:xfrm>
            <a:off x="214282" y="2714620"/>
            <a:ext cx="8358246"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i="0" u="none" strike="noStrike" kern="1200" cap="none" spc="0" normalizeH="0" baseline="0" noProof="0" dirty="0" smtClean="0">
                <a:ln>
                  <a:noFill/>
                </a:ln>
                <a:solidFill>
                  <a:schemeClr val="tx1"/>
                </a:solidFill>
                <a:effectLst/>
                <a:uLnTx/>
                <a:uFillTx/>
                <a:latin typeface="Comic Sans MS" pitchFamily="66" charset="0"/>
                <a:ea typeface="+mj-ea"/>
                <a:cs typeface="+mj-cs"/>
              </a:rPr>
              <a:t>Is it the option for you? </a:t>
            </a:r>
            <a:endParaRPr kumimoji="0" lang="en-GB" sz="480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7" name="Picture 6" descr="C:\Users\sbarker\AppData\Local\Microsoft\Windows\Temporary Internet Files\Content.IE5\JAVHHNLN\MC900233736[1].wmf"/>
          <p:cNvPicPr/>
          <p:nvPr/>
        </p:nvPicPr>
        <p:blipFill>
          <a:blip r:embed="rId2" cstate="print"/>
          <a:srcRect/>
          <a:stretch>
            <a:fillRect/>
          </a:stretch>
        </p:blipFill>
        <p:spPr bwMode="auto">
          <a:xfrm rot="20951711">
            <a:off x="7404663" y="603051"/>
            <a:ext cx="1229043" cy="1375348"/>
          </a:xfrm>
          <a:prstGeom prst="rect">
            <a:avLst/>
          </a:prstGeom>
          <a:noFill/>
          <a:ln w="9525">
            <a:noFill/>
            <a:miter lim="800000"/>
            <a:headEnd/>
            <a:tailEnd/>
          </a:ln>
        </p:spPr>
      </p:pic>
      <p:pic>
        <p:nvPicPr>
          <p:cNvPr id="9" name="Picture 8" descr="C:\Users\sbarker\AppData\Local\Microsoft\Windows\Temporary Internet Files\Content.IE5\0AFLRW6D\MC900332610[1].wmf"/>
          <p:cNvPicPr/>
          <p:nvPr/>
        </p:nvPicPr>
        <p:blipFill>
          <a:blip r:embed="rId3" cstate="print"/>
          <a:srcRect/>
          <a:stretch>
            <a:fillRect/>
          </a:stretch>
        </p:blipFill>
        <p:spPr bwMode="auto">
          <a:xfrm rot="724161">
            <a:off x="463117" y="4415205"/>
            <a:ext cx="1428750" cy="184785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Electronic Engineering?</a:t>
            </a:r>
            <a:endParaRPr lang="en-GB" dirty="0"/>
          </a:p>
        </p:txBody>
      </p:sp>
      <p:sp>
        <p:nvSpPr>
          <p:cNvPr id="3" name="Content Placeholder 2"/>
          <p:cNvSpPr>
            <a:spLocks noGrp="1"/>
          </p:cNvSpPr>
          <p:nvPr>
            <p:ph idx="1"/>
          </p:nvPr>
        </p:nvSpPr>
        <p:spPr>
          <a:xfrm>
            <a:off x="571472" y="1285860"/>
            <a:ext cx="8001056" cy="4840303"/>
          </a:xfrm>
        </p:spPr>
        <p:txBody>
          <a:bodyPr>
            <a:normAutofit fontScale="85000" lnSpcReduction="10000"/>
          </a:bodyPr>
          <a:lstStyle/>
          <a:p>
            <a:pPr marL="0" indent="0" algn="just">
              <a:buNone/>
            </a:pPr>
            <a:r>
              <a:rPr lang="en-GB" sz="2800" dirty="0" smtClean="0"/>
              <a:t>Electronics is an exciting, creative and interesting subject to study which involves:</a:t>
            </a:r>
          </a:p>
          <a:p>
            <a:pPr marL="0" indent="0" algn="just">
              <a:buNone/>
            </a:pPr>
            <a:endParaRPr lang="en-GB" sz="2800" dirty="0" smtClean="0"/>
          </a:p>
          <a:p>
            <a:pPr marL="1071563" lvl="1" indent="-671513" algn="just">
              <a:lnSpc>
                <a:spcPct val="150000"/>
              </a:lnSpc>
              <a:buFont typeface="Wingdings" pitchFamily="2" charset="2"/>
              <a:buChar char="v"/>
            </a:pPr>
            <a:r>
              <a:rPr lang="en-GB" sz="2400" b="1" dirty="0" smtClean="0"/>
              <a:t>Designing</a:t>
            </a:r>
            <a:r>
              <a:rPr lang="en-GB" sz="2400" dirty="0" smtClean="0"/>
              <a:t> Electronic Products through drawing, modelling and testing.</a:t>
            </a:r>
          </a:p>
          <a:p>
            <a:pPr marL="1071563" lvl="1" indent="-671513" algn="just">
              <a:lnSpc>
                <a:spcPct val="150000"/>
              </a:lnSpc>
              <a:buFont typeface="Wingdings" pitchFamily="2" charset="2"/>
              <a:buChar char="v"/>
            </a:pPr>
            <a:r>
              <a:rPr lang="en-GB" sz="2400" b="1" dirty="0" smtClean="0"/>
              <a:t>Planning</a:t>
            </a:r>
            <a:r>
              <a:rPr lang="en-GB" sz="2400" dirty="0" smtClean="0"/>
              <a:t> how to make the product using the circuit boards and components available.</a:t>
            </a:r>
          </a:p>
          <a:p>
            <a:pPr marL="1071563" lvl="1" indent="-671513" algn="just">
              <a:lnSpc>
                <a:spcPct val="150000"/>
              </a:lnSpc>
              <a:buFont typeface="Wingdings" pitchFamily="2" charset="2"/>
              <a:buChar char="v"/>
            </a:pPr>
            <a:r>
              <a:rPr lang="en-GB" sz="2400" b="1" dirty="0" smtClean="0"/>
              <a:t>Selecting</a:t>
            </a:r>
            <a:r>
              <a:rPr lang="en-GB" sz="2400" dirty="0" smtClean="0"/>
              <a:t> the materials and components to be used</a:t>
            </a:r>
          </a:p>
          <a:p>
            <a:pPr marL="1071563" lvl="1" indent="-671513" algn="just">
              <a:lnSpc>
                <a:spcPct val="150000"/>
              </a:lnSpc>
              <a:buFont typeface="Wingdings" pitchFamily="2" charset="2"/>
              <a:buChar char="v"/>
            </a:pPr>
            <a:r>
              <a:rPr lang="en-GB" sz="2400" b="1" dirty="0" smtClean="0"/>
              <a:t>Making</a:t>
            </a:r>
            <a:r>
              <a:rPr lang="en-GB" sz="2400" dirty="0" smtClean="0"/>
              <a:t> products using a wide range of equipment ranging from software design, to prototype tools, to automated circuit production </a:t>
            </a:r>
            <a:r>
              <a:rPr lang="en-GB" sz="2400" dirty="0" smtClean="0"/>
              <a:t>equipment.</a:t>
            </a:r>
            <a:endParaRPr lang="en-GB" sz="2400" dirty="0" smtClean="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GB" dirty="0" smtClean="0"/>
              <a:t>Electronics as a Career</a:t>
            </a:r>
            <a:endParaRPr lang="en-GB" dirty="0"/>
          </a:p>
        </p:txBody>
      </p:sp>
      <p:sp>
        <p:nvSpPr>
          <p:cNvPr id="3" name="Content Placeholder 2"/>
          <p:cNvSpPr>
            <a:spLocks noGrp="1"/>
          </p:cNvSpPr>
          <p:nvPr>
            <p:ph idx="1"/>
          </p:nvPr>
        </p:nvSpPr>
        <p:spPr>
          <a:xfrm>
            <a:off x="285720" y="1285860"/>
            <a:ext cx="8572560" cy="5286412"/>
          </a:xfrm>
        </p:spPr>
        <p:txBody>
          <a:bodyPr>
            <a:normAutofit/>
          </a:bodyPr>
          <a:lstStyle/>
          <a:p>
            <a:pPr marL="0" indent="0" algn="just">
              <a:buNone/>
            </a:pPr>
            <a:r>
              <a:rPr lang="en-GB" sz="2800" dirty="0" smtClean="0"/>
              <a:t>Our world is full of electrical and electronic products.  These range from the alarm clocks that wake us up in the morning, to the fridges that store our food, the radios and MP3 players we listen to, the computers and mobile phones we use, the control systems in the cars and buses we travel in .... From the moment we wake in a morning to the time we go to bed, our whole day will be influenced and affected by those products.  They help to shape our lifestyle and also define us as the people we are.  </a:t>
            </a:r>
            <a:endParaRPr lang="en-GB" sz="2800"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GB" dirty="0" smtClean="0"/>
              <a:t>Electronics as a Career</a:t>
            </a:r>
            <a:endParaRPr lang="en-GB" dirty="0"/>
          </a:p>
        </p:txBody>
      </p:sp>
      <p:sp>
        <p:nvSpPr>
          <p:cNvPr id="3" name="Content Placeholder 2"/>
          <p:cNvSpPr>
            <a:spLocks noGrp="1"/>
          </p:cNvSpPr>
          <p:nvPr>
            <p:ph idx="1"/>
          </p:nvPr>
        </p:nvSpPr>
        <p:spPr>
          <a:xfrm>
            <a:off x="285720" y="1285860"/>
            <a:ext cx="8572560" cy="5286412"/>
          </a:xfrm>
        </p:spPr>
        <p:txBody>
          <a:bodyPr>
            <a:normAutofit/>
          </a:bodyPr>
          <a:lstStyle/>
          <a:p>
            <a:pPr marL="0" indent="0" algn="just">
              <a:buNone/>
            </a:pPr>
            <a:r>
              <a:rPr lang="en-GB" sz="2800" dirty="0" smtClean="0"/>
              <a:t>These products are usually made in large quantities and have to fill a lot of different, sometimes conflicting, design needs.  They must be manufactured to an appropriate quantity and presented for sale at a reasonable price.  To achieve this designers have to make many decisions with regard to how these products will function, their styling the materials used and how they will be made.  They also have to take account of moral, ethical and sustainable issues.</a:t>
            </a:r>
            <a:endParaRPr lang="en-GB" sz="2800"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you be Assessed?</a:t>
            </a:r>
            <a:endParaRPr lang="en-GB" dirty="0"/>
          </a:p>
        </p:txBody>
      </p:sp>
      <p:sp>
        <p:nvSpPr>
          <p:cNvPr id="3" name="Content Placeholder 2"/>
          <p:cNvSpPr>
            <a:spLocks noGrp="1"/>
          </p:cNvSpPr>
          <p:nvPr>
            <p:ph sz="half" idx="1"/>
          </p:nvPr>
        </p:nvSpPr>
        <p:spPr>
          <a:xfrm>
            <a:off x="214282" y="2428868"/>
            <a:ext cx="4143404" cy="4214842"/>
          </a:xfrm>
        </p:spPr>
        <p:txBody>
          <a:bodyPr>
            <a:normAutofit/>
          </a:bodyPr>
          <a:lstStyle/>
          <a:p>
            <a:r>
              <a:rPr lang="en-GB" sz="2400" dirty="0" smtClean="0"/>
              <a:t>Unit 1 </a:t>
            </a:r>
            <a:r>
              <a:rPr lang="en-GB" sz="2000" dirty="0" smtClean="0"/>
              <a:t>- </a:t>
            </a:r>
            <a:r>
              <a:rPr lang="en-GB" sz="2000" b="1" dirty="0" smtClean="0"/>
              <a:t>External Exam</a:t>
            </a:r>
            <a:endParaRPr lang="en-GB" sz="2400" b="1" dirty="0" smtClean="0"/>
          </a:p>
          <a:p>
            <a:pPr>
              <a:buNone/>
            </a:pPr>
            <a:endParaRPr lang="en-GB" sz="1800" dirty="0" smtClean="0"/>
          </a:p>
          <a:p>
            <a:pPr>
              <a:buNone/>
            </a:pPr>
            <a:r>
              <a:rPr lang="en-GB" sz="1800" dirty="0" smtClean="0"/>
              <a:t>Written paper: 2 hours (40%)</a:t>
            </a:r>
          </a:p>
          <a:p>
            <a:pPr>
              <a:buNone/>
            </a:pPr>
            <a:endParaRPr lang="en-GB" sz="1200" dirty="0" smtClean="0"/>
          </a:p>
          <a:p>
            <a:pPr marL="0" indent="0">
              <a:buNone/>
            </a:pPr>
            <a:r>
              <a:rPr lang="en-GB" sz="1800" dirty="0" smtClean="0"/>
              <a:t>This exam has two parts:</a:t>
            </a:r>
          </a:p>
          <a:p>
            <a:pPr marL="0" indent="0" algn="just">
              <a:buNone/>
            </a:pPr>
            <a:r>
              <a:rPr lang="en-GB" sz="1800" b="1" dirty="0" smtClean="0"/>
              <a:t>Section 1</a:t>
            </a:r>
            <a:r>
              <a:rPr lang="en-GB" sz="1800" dirty="0" smtClean="0"/>
              <a:t> - A product study where you research a given  product and answer a range of questions based on your research</a:t>
            </a:r>
          </a:p>
          <a:p>
            <a:pPr marL="0" indent="0">
              <a:buNone/>
            </a:pPr>
            <a:endParaRPr lang="en-GB" sz="1200" dirty="0" smtClean="0"/>
          </a:p>
          <a:p>
            <a:pPr marL="0" indent="0" algn="just">
              <a:buNone/>
            </a:pPr>
            <a:r>
              <a:rPr lang="en-GB" sz="1800" b="1" dirty="0" smtClean="0"/>
              <a:t>Section 2</a:t>
            </a:r>
            <a:r>
              <a:rPr lang="en-GB" sz="1800" dirty="0" smtClean="0"/>
              <a:t> – A range of questions about Processes and Manufacture, Components, Technologies and Materials used in Electronics. </a:t>
            </a:r>
            <a:endParaRPr lang="en-GB" sz="1800" dirty="0"/>
          </a:p>
        </p:txBody>
      </p:sp>
      <p:sp>
        <p:nvSpPr>
          <p:cNvPr id="4" name="Content Placeholder 3"/>
          <p:cNvSpPr>
            <a:spLocks noGrp="1"/>
          </p:cNvSpPr>
          <p:nvPr>
            <p:ph sz="half" idx="2"/>
          </p:nvPr>
        </p:nvSpPr>
        <p:spPr>
          <a:xfrm>
            <a:off x="4500562" y="2428868"/>
            <a:ext cx="4500594" cy="4214842"/>
          </a:xfrm>
        </p:spPr>
        <p:txBody>
          <a:bodyPr>
            <a:normAutofit/>
          </a:bodyPr>
          <a:lstStyle/>
          <a:p>
            <a:r>
              <a:rPr lang="en-GB" sz="2400" dirty="0" smtClean="0"/>
              <a:t>Unit 2 </a:t>
            </a:r>
            <a:r>
              <a:rPr lang="en-GB" sz="2000" dirty="0" smtClean="0"/>
              <a:t>– </a:t>
            </a:r>
            <a:r>
              <a:rPr lang="en-GB" sz="2000" b="1" dirty="0" smtClean="0"/>
              <a:t>Controlled Assessment</a:t>
            </a:r>
          </a:p>
          <a:p>
            <a:pPr marL="0" indent="0">
              <a:buNone/>
            </a:pPr>
            <a:endParaRPr lang="en-GB" sz="2000" dirty="0" smtClean="0"/>
          </a:p>
          <a:p>
            <a:pPr marL="0" indent="0">
              <a:buNone/>
            </a:pPr>
            <a:r>
              <a:rPr lang="en-GB" sz="1800" dirty="0" smtClean="0"/>
              <a:t>Course work:	Design &amp; Make (60%)</a:t>
            </a:r>
          </a:p>
          <a:p>
            <a:pPr marL="0" indent="0">
              <a:buNone/>
            </a:pPr>
            <a:endParaRPr lang="en-GB" sz="1200" dirty="0" smtClean="0"/>
          </a:p>
          <a:p>
            <a:pPr marL="0" indent="0" algn="just">
              <a:lnSpc>
                <a:spcPct val="120000"/>
              </a:lnSpc>
              <a:buNone/>
            </a:pPr>
            <a:r>
              <a:rPr lang="en-GB" sz="1800" dirty="0" smtClean="0"/>
              <a:t>This coursework involves the design and manufacture of an Electronic Product.  You will produce a design portfolio that will communicate the design  and make processes you will follow.  This portfolio and the product you make will provide the evidence for Unit 2.  (Approx 20 pages of A3)</a:t>
            </a:r>
            <a:endParaRPr lang="en-GB" sz="1800" dirty="0"/>
          </a:p>
        </p:txBody>
      </p:sp>
      <p:sp>
        <p:nvSpPr>
          <p:cNvPr id="5" name="Title 1"/>
          <p:cNvSpPr txBox="1">
            <a:spLocks/>
          </p:cNvSpPr>
          <p:nvPr/>
        </p:nvSpPr>
        <p:spPr>
          <a:xfrm>
            <a:off x="500034" y="1357298"/>
            <a:ext cx="8001056" cy="78581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dirty="0" smtClean="0">
                <a:ln>
                  <a:noFill/>
                </a:ln>
                <a:solidFill>
                  <a:schemeClr val="tx1"/>
                </a:solidFill>
                <a:effectLst/>
                <a:uLnTx/>
                <a:uFillTx/>
                <a:latin typeface="Comic Sans MS" pitchFamily="66" charset="0"/>
                <a:ea typeface="+mj-ea"/>
                <a:cs typeface="+mj-cs"/>
              </a:rPr>
              <a:t>This is a single award </a:t>
            </a:r>
            <a:r>
              <a:rPr kumimoji="0" lang="en-GB" sz="2800" i="0" u="none" strike="noStrike" kern="1200" cap="none" spc="0" normalizeH="0" noProof="0" dirty="0" smtClean="0">
                <a:ln>
                  <a:noFill/>
                </a:ln>
                <a:solidFill>
                  <a:schemeClr val="tx1"/>
                </a:solidFill>
                <a:effectLst/>
                <a:uLnTx/>
                <a:uFillTx/>
                <a:latin typeface="Comic Sans MS" pitchFamily="66" charset="0"/>
                <a:ea typeface="+mj-ea"/>
                <a:cs typeface="+mj-cs"/>
              </a:rPr>
              <a:t>made up of two units.</a:t>
            </a:r>
            <a:endParaRPr kumimoji="0" lang="en-GB" sz="280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28612"/>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smtClean="0">
                <a:ln>
                  <a:noFill/>
                </a:ln>
                <a:solidFill>
                  <a:schemeClr val="tx1"/>
                </a:solidFill>
                <a:effectLst/>
                <a:uLnTx/>
                <a:uFillTx/>
                <a:latin typeface="Comic Sans MS" pitchFamily="66" charset="0"/>
                <a:ea typeface="+mj-ea"/>
                <a:cs typeface="+mj-cs"/>
              </a:rPr>
              <a:t>Where could I work?</a:t>
            </a:r>
            <a:endParaRPr kumimoji="0" lang="en-GB" sz="40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3" name="Picture 2" descr="BAE Systems">
            <a:hlinkClick r:id="rId2"/>
          </p:cNvPr>
          <p:cNvPicPr>
            <a:picLocks noChangeAspect="1" noChangeArrowheads="1"/>
          </p:cNvPicPr>
          <p:nvPr/>
        </p:nvPicPr>
        <p:blipFill>
          <a:blip r:embed="rId3" cstate="print"/>
          <a:srcRect/>
          <a:stretch>
            <a:fillRect/>
          </a:stretch>
        </p:blipFill>
        <p:spPr bwMode="auto">
          <a:xfrm>
            <a:off x="1214414" y="5715016"/>
            <a:ext cx="4670927" cy="714380"/>
          </a:xfrm>
          <a:prstGeom prst="rect">
            <a:avLst/>
          </a:prstGeom>
          <a:noFill/>
        </p:spPr>
      </p:pic>
      <p:pic>
        <p:nvPicPr>
          <p:cNvPr id="4" name="Picture 4" descr="Rolls-Royce">
            <a:hlinkClick r:id="rId4"/>
          </p:cNvPr>
          <p:cNvPicPr>
            <a:picLocks noChangeAspect="1" noChangeArrowheads="1"/>
          </p:cNvPicPr>
          <p:nvPr/>
        </p:nvPicPr>
        <p:blipFill>
          <a:blip r:embed="rId5" cstate="print"/>
          <a:srcRect/>
          <a:stretch>
            <a:fillRect/>
          </a:stretch>
        </p:blipFill>
        <p:spPr bwMode="auto">
          <a:xfrm rot="20836151">
            <a:off x="4890718" y="3136160"/>
            <a:ext cx="4057989" cy="928694"/>
          </a:xfrm>
          <a:prstGeom prst="rect">
            <a:avLst/>
          </a:prstGeom>
          <a:noFill/>
        </p:spPr>
      </p:pic>
      <p:pic>
        <p:nvPicPr>
          <p:cNvPr id="6" name="Picture 7" descr="http://www.protec.co.uk/images/index2.jpg"/>
          <p:cNvPicPr>
            <a:picLocks noChangeAspect="1" noChangeArrowheads="1"/>
          </p:cNvPicPr>
          <p:nvPr/>
        </p:nvPicPr>
        <p:blipFill>
          <a:blip r:embed="rId6" cstate="print"/>
          <a:srcRect/>
          <a:stretch>
            <a:fillRect/>
          </a:stretch>
        </p:blipFill>
        <p:spPr bwMode="auto">
          <a:xfrm>
            <a:off x="500034" y="4405328"/>
            <a:ext cx="7315200" cy="1238250"/>
          </a:xfrm>
          <a:prstGeom prst="rect">
            <a:avLst/>
          </a:prstGeom>
          <a:noFill/>
        </p:spPr>
      </p:pic>
      <p:pic>
        <p:nvPicPr>
          <p:cNvPr id="7" name="Picture 6" descr="http://www.aircelle.com/com/logo_en.png"/>
          <p:cNvPicPr/>
          <p:nvPr/>
        </p:nvPicPr>
        <p:blipFill>
          <a:blip r:embed="rId7" cstate="print"/>
          <a:srcRect/>
          <a:stretch>
            <a:fillRect/>
          </a:stretch>
        </p:blipFill>
        <p:spPr bwMode="auto">
          <a:xfrm rot="962855">
            <a:off x="5243685" y="1556442"/>
            <a:ext cx="2628913" cy="1095381"/>
          </a:xfrm>
          <a:prstGeom prst="rect">
            <a:avLst/>
          </a:prstGeom>
          <a:noFill/>
          <a:ln w="9525">
            <a:noFill/>
            <a:miter lim="800000"/>
            <a:headEnd/>
            <a:tailEnd/>
          </a:ln>
        </p:spPr>
      </p:pic>
      <p:pic>
        <p:nvPicPr>
          <p:cNvPr id="8" name="Picture 9" descr="Gardner Aerospace">
            <a:hlinkClick r:id="rId8"/>
          </p:cNvPr>
          <p:cNvPicPr>
            <a:picLocks noChangeAspect="1" noChangeArrowheads="1"/>
          </p:cNvPicPr>
          <p:nvPr/>
        </p:nvPicPr>
        <p:blipFill>
          <a:blip r:embed="rId9" cstate="print"/>
          <a:srcRect/>
          <a:stretch>
            <a:fillRect/>
          </a:stretch>
        </p:blipFill>
        <p:spPr bwMode="auto">
          <a:xfrm>
            <a:off x="357158" y="3357562"/>
            <a:ext cx="3827021" cy="428628"/>
          </a:xfrm>
          <a:prstGeom prst="rect">
            <a:avLst/>
          </a:prstGeom>
          <a:noFill/>
        </p:spPr>
      </p:pic>
      <p:sp>
        <p:nvSpPr>
          <p:cNvPr id="9" name="TextBox 8"/>
          <p:cNvSpPr txBox="1"/>
          <p:nvPr/>
        </p:nvSpPr>
        <p:spPr>
          <a:xfrm>
            <a:off x="2428860" y="2857496"/>
            <a:ext cx="4357718" cy="400110"/>
          </a:xfrm>
          <a:prstGeom prst="rect">
            <a:avLst/>
          </a:prstGeom>
          <a:noFill/>
        </p:spPr>
        <p:txBody>
          <a:bodyPr wrap="square" rtlCol="0">
            <a:spAutoFit/>
          </a:bodyPr>
          <a:lstStyle/>
          <a:p>
            <a:r>
              <a:rPr lang="en-GB" sz="2000" dirty="0" smtClean="0">
                <a:latin typeface="Comic Sans MS" pitchFamily="66" charset="0"/>
              </a:rPr>
              <a:t>Here are just a few possibilities ...</a:t>
            </a:r>
            <a:endParaRPr lang="en-GB" sz="2000" dirty="0">
              <a:latin typeface="Comic Sans MS" pitchFamily="66" charset="0"/>
            </a:endParaRPr>
          </a:p>
        </p:txBody>
      </p:sp>
      <p:pic>
        <p:nvPicPr>
          <p:cNvPr id="10" name="Picture 11" descr="File:Triserv-600.png">
            <a:hlinkClick r:id="rId10"/>
          </p:cNvPr>
          <p:cNvPicPr>
            <a:picLocks noChangeAspect="1" noChangeArrowheads="1"/>
          </p:cNvPicPr>
          <p:nvPr/>
        </p:nvPicPr>
        <p:blipFill>
          <a:blip r:embed="rId11" cstate="print"/>
          <a:srcRect/>
          <a:stretch>
            <a:fillRect/>
          </a:stretch>
        </p:blipFill>
        <p:spPr bwMode="auto">
          <a:xfrm>
            <a:off x="357158" y="1000108"/>
            <a:ext cx="1666875" cy="2295526"/>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2" cstate="print"/>
          <a:srcRect l="13627" t="10106" r="13915" b="9043"/>
          <a:stretch>
            <a:fillRect/>
          </a:stretch>
        </p:blipFill>
        <p:spPr bwMode="auto">
          <a:xfrm rot="20874027">
            <a:off x="129460" y="5418383"/>
            <a:ext cx="2095500" cy="1457325"/>
          </a:xfrm>
          <a:prstGeom prst="rect">
            <a:avLst/>
          </a:prstGeom>
          <a:noFill/>
          <a:ln w="9525">
            <a:noFill/>
            <a:miter lim="800000"/>
            <a:headEnd/>
            <a:tailEnd/>
          </a:ln>
        </p:spPr>
      </p:pic>
      <p:pic>
        <p:nvPicPr>
          <p:cNvPr id="28" name="Picture 27"/>
          <p:cNvPicPr/>
          <p:nvPr/>
        </p:nvPicPr>
        <p:blipFill>
          <a:blip r:embed="rId3" cstate="print"/>
          <a:srcRect l="14624" t="12234" r="13583" b="6915"/>
          <a:stretch>
            <a:fillRect/>
          </a:stretch>
        </p:blipFill>
        <p:spPr bwMode="auto">
          <a:xfrm rot="261346">
            <a:off x="1693672" y="4789168"/>
            <a:ext cx="2009775" cy="1409700"/>
          </a:xfrm>
          <a:prstGeom prst="rect">
            <a:avLst/>
          </a:prstGeom>
          <a:noFill/>
          <a:ln w="9525">
            <a:noFill/>
            <a:miter lim="800000"/>
            <a:headEnd/>
            <a:tailEnd/>
          </a:ln>
        </p:spPr>
      </p:pic>
      <p:sp>
        <p:nvSpPr>
          <p:cNvPr id="2" name="Title 1"/>
          <p:cNvSpPr>
            <a:spLocks noGrp="1"/>
          </p:cNvSpPr>
          <p:nvPr>
            <p:ph type="title"/>
          </p:nvPr>
        </p:nvSpPr>
        <p:spPr>
          <a:xfrm>
            <a:off x="2500298" y="2000240"/>
            <a:ext cx="4071966" cy="1357322"/>
          </a:xfrm>
        </p:spPr>
        <p:txBody>
          <a:bodyPr/>
          <a:lstStyle/>
          <a:p>
            <a:r>
              <a:rPr lang="en-GB" dirty="0" smtClean="0"/>
              <a:t>Exemplar Portfolio Pages</a:t>
            </a:r>
            <a:endParaRPr lang="en-GB" dirty="0"/>
          </a:p>
        </p:txBody>
      </p:sp>
      <p:sp>
        <p:nvSpPr>
          <p:cNvPr id="18" name="Title 1"/>
          <p:cNvSpPr txBox="1">
            <a:spLocks/>
          </p:cNvSpPr>
          <p:nvPr/>
        </p:nvSpPr>
        <p:spPr>
          <a:xfrm>
            <a:off x="2786050" y="3429000"/>
            <a:ext cx="3571900" cy="1357322"/>
          </a:xfrm>
          <a:prstGeom prst="rect">
            <a:avLst/>
          </a:prstGeom>
        </p:spPr>
        <p:txBody>
          <a:bodyPr vert="horz" lIns="91440" tIns="45720" rIns="91440" bIns="45720" rtlCol="0" anchor="ctr">
            <a:normAutofit fontScale="70000" lnSpcReduction="2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dirty="0" smtClean="0">
                <a:ln>
                  <a:noFill/>
                </a:ln>
                <a:solidFill>
                  <a:schemeClr val="tx1"/>
                </a:solidFill>
                <a:effectLst/>
                <a:uLnTx/>
                <a:uFillTx/>
                <a:latin typeface="Comic Sans MS" pitchFamily="66" charset="0"/>
                <a:ea typeface="+mj-ea"/>
                <a:cs typeface="+mj-cs"/>
              </a:rPr>
              <a:t>These</a:t>
            </a:r>
            <a:r>
              <a:rPr kumimoji="0" lang="en-GB" sz="2800" i="0" u="none" strike="noStrike" kern="1200" cap="none" spc="0" normalizeH="0" noProof="0" dirty="0" smtClean="0">
                <a:ln>
                  <a:noFill/>
                </a:ln>
                <a:solidFill>
                  <a:schemeClr val="tx1"/>
                </a:solidFill>
                <a:effectLst/>
                <a:uLnTx/>
                <a:uFillTx/>
                <a:latin typeface="Comic Sans MS" pitchFamily="66" charset="0"/>
                <a:ea typeface="+mj-ea"/>
                <a:cs typeface="+mj-cs"/>
              </a:rPr>
              <a:t> pages are examples of the type </a:t>
            </a:r>
            <a:r>
              <a:rPr kumimoji="0" lang="en-GB" sz="2800" i="0" u="none" strike="noStrike" kern="1200" cap="none" spc="0" normalizeH="0" noProof="0" dirty="0" smtClean="0">
                <a:ln>
                  <a:noFill/>
                </a:ln>
                <a:solidFill>
                  <a:schemeClr val="tx1"/>
                </a:solidFill>
                <a:effectLst/>
                <a:uLnTx/>
                <a:uFillTx/>
                <a:latin typeface="Comic Sans MS" pitchFamily="66" charset="0"/>
                <a:ea typeface="+mj-ea"/>
                <a:cs typeface="+mj-cs"/>
              </a:rPr>
              <a:t>and standard of </a:t>
            </a:r>
            <a:r>
              <a:rPr kumimoji="0" lang="en-GB" sz="2800" i="0" u="none" strike="noStrike" kern="1200" cap="none" spc="0" normalizeH="0" noProof="0" dirty="0" smtClean="0">
                <a:ln>
                  <a:noFill/>
                </a:ln>
                <a:solidFill>
                  <a:schemeClr val="tx1"/>
                </a:solidFill>
                <a:effectLst/>
                <a:uLnTx/>
                <a:uFillTx/>
                <a:latin typeface="Comic Sans MS" pitchFamily="66" charset="0"/>
                <a:ea typeface="+mj-ea"/>
                <a:cs typeface="+mj-cs"/>
              </a:rPr>
              <a:t>work you will be expected to produce in your portfolio of evidence.</a:t>
            </a:r>
            <a:endParaRPr kumimoji="0" lang="en-GB" sz="280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16" name="Picture 15"/>
          <p:cNvPicPr/>
          <p:nvPr/>
        </p:nvPicPr>
        <p:blipFill>
          <a:blip r:embed="rId4" cstate="print"/>
          <a:srcRect l="13295" t="13298" r="16574" b="5851"/>
          <a:stretch>
            <a:fillRect/>
          </a:stretch>
        </p:blipFill>
        <p:spPr bwMode="auto">
          <a:xfrm rot="938823">
            <a:off x="5446458" y="5462395"/>
            <a:ext cx="2036445" cy="1466850"/>
          </a:xfrm>
          <a:prstGeom prst="rect">
            <a:avLst/>
          </a:prstGeom>
          <a:noFill/>
          <a:ln w="9525">
            <a:noFill/>
            <a:miter lim="800000"/>
            <a:headEnd/>
            <a:tailEnd/>
          </a:ln>
        </p:spPr>
      </p:pic>
      <p:pic>
        <p:nvPicPr>
          <p:cNvPr id="19" name="Picture 18"/>
          <p:cNvPicPr/>
          <p:nvPr/>
        </p:nvPicPr>
        <p:blipFill>
          <a:blip r:embed="rId5" cstate="print"/>
          <a:srcRect l="13627" t="9574" r="11256" b="4255"/>
          <a:stretch>
            <a:fillRect/>
          </a:stretch>
        </p:blipFill>
        <p:spPr bwMode="auto">
          <a:xfrm rot="20896120">
            <a:off x="341167" y="1691980"/>
            <a:ext cx="2036445" cy="1457325"/>
          </a:xfrm>
          <a:prstGeom prst="rect">
            <a:avLst/>
          </a:prstGeom>
          <a:noFill/>
          <a:ln w="9525">
            <a:noFill/>
            <a:miter lim="800000"/>
            <a:headEnd/>
            <a:tailEnd/>
          </a:ln>
        </p:spPr>
      </p:pic>
      <p:pic>
        <p:nvPicPr>
          <p:cNvPr id="20" name="Picture 19"/>
          <p:cNvPicPr/>
          <p:nvPr/>
        </p:nvPicPr>
        <p:blipFill>
          <a:blip r:embed="rId6" cstate="print"/>
          <a:srcRect l="13295" t="9574" r="11589" b="2660"/>
          <a:stretch>
            <a:fillRect/>
          </a:stretch>
        </p:blipFill>
        <p:spPr bwMode="auto">
          <a:xfrm rot="4498556">
            <a:off x="-179628" y="3647743"/>
            <a:ext cx="2036445" cy="1485900"/>
          </a:xfrm>
          <a:prstGeom prst="rect">
            <a:avLst/>
          </a:prstGeom>
          <a:noFill/>
          <a:ln w="9525">
            <a:noFill/>
            <a:miter lim="800000"/>
            <a:headEnd/>
            <a:tailEnd/>
          </a:ln>
        </p:spPr>
      </p:pic>
      <p:pic>
        <p:nvPicPr>
          <p:cNvPr id="21" name="Picture 20"/>
          <p:cNvPicPr/>
          <p:nvPr/>
        </p:nvPicPr>
        <p:blipFill>
          <a:blip r:embed="rId7" cstate="print"/>
          <a:srcRect l="14957" t="12234" r="14580" b="5319"/>
          <a:stretch>
            <a:fillRect/>
          </a:stretch>
        </p:blipFill>
        <p:spPr bwMode="auto">
          <a:xfrm rot="20932150">
            <a:off x="910096" y="-32114"/>
            <a:ext cx="2032635" cy="1485900"/>
          </a:xfrm>
          <a:prstGeom prst="rect">
            <a:avLst/>
          </a:prstGeom>
          <a:noFill/>
          <a:ln w="9525">
            <a:noFill/>
            <a:miter lim="800000"/>
            <a:headEnd/>
            <a:tailEnd/>
          </a:ln>
        </p:spPr>
      </p:pic>
      <p:pic>
        <p:nvPicPr>
          <p:cNvPr id="22" name="Picture 21"/>
          <p:cNvPicPr/>
          <p:nvPr/>
        </p:nvPicPr>
        <p:blipFill>
          <a:blip r:embed="rId8" cstate="print"/>
          <a:srcRect l="13627" t="13298" r="16242" b="6915"/>
          <a:stretch>
            <a:fillRect/>
          </a:stretch>
        </p:blipFill>
        <p:spPr bwMode="auto">
          <a:xfrm>
            <a:off x="3143240" y="285728"/>
            <a:ext cx="2019300" cy="1438275"/>
          </a:xfrm>
          <a:prstGeom prst="rect">
            <a:avLst/>
          </a:prstGeom>
          <a:noFill/>
          <a:ln w="9525">
            <a:noFill/>
            <a:miter lim="800000"/>
            <a:headEnd/>
            <a:tailEnd/>
          </a:ln>
        </p:spPr>
      </p:pic>
      <p:pic>
        <p:nvPicPr>
          <p:cNvPr id="23" name="Picture 22"/>
          <p:cNvPicPr/>
          <p:nvPr/>
        </p:nvPicPr>
        <p:blipFill>
          <a:blip r:embed="rId9" cstate="print"/>
          <a:srcRect l="14957" t="13298" r="14912" b="7447"/>
          <a:stretch>
            <a:fillRect/>
          </a:stretch>
        </p:blipFill>
        <p:spPr bwMode="auto">
          <a:xfrm rot="760322">
            <a:off x="6705211" y="2634788"/>
            <a:ext cx="2037080" cy="1438275"/>
          </a:xfrm>
          <a:prstGeom prst="rect">
            <a:avLst/>
          </a:prstGeom>
          <a:noFill/>
          <a:ln w="9525">
            <a:noFill/>
            <a:miter lim="800000"/>
            <a:headEnd/>
            <a:tailEnd/>
          </a:ln>
        </p:spPr>
      </p:pic>
      <p:pic>
        <p:nvPicPr>
          <p:cNvPr id="24" name="Picture 23"/>
          <p:cNvPicPr/>
          <p:nvPr/>
        </p:nvPicPr>
        <p:blipFill>
          <a:blip r:embed="rId10" cstate="print"/>
          <a:srcRect l="14957" t="13830" r="14912" b="6383"/>
          <a:stretch>
            <a:fillRect/>
          </a:stretch>
        </p:blipFill>
        <p:spPr bwMode="auto">
          <a:xfrm>
            <a:off x="5214942" y="0"/>
            <a:ext cx="2028825" cy="1438275"/>
          </a:xfrm>
          <a:prstGeom prst="rect">
            <a:avLst/>
          </a:prstGeom>
          <a:noFill/>
          <a:ln w="9525">
            <a:noFill/>
            <a:miter lim="800000"/>
            <a:headEnd/>
            <a:tailEnd/>
          </a:ln>
        </p:spPr>
      </p:pic>
      <p:pic>
        <p:nvPicPr>
          <p:cNvPr id="25" name="Picture 24"/>
          <p:cNvPicPr/>
          <p:nvPr/>
        </p:nvPicPr>
        <p:blipFill>
          <a:blip r:embed="rId11" cstate="print"/>
          <a:srcRect l="13960" t="13830" r="16242" b="7979"/>
          <a:stretch>
            <a:fillRect/>
          </a:stretch>
        </p:blipFill>
        <p:spPr bwMode="auto">
          <a:xfrm rot="689717">
            <a:off x="6691721" y="1256815"/>
            <a:ext cx="2000250" cy="1400175"/>
          </a:xfrm>
          <a:prstGeom prst="rect">
            <a:avLst/>
          </a:prstGeom>
          <a:noFill/>
          <a:ln w="9525">
            <a:noFill/>
            <a:miter lim="800000"/>
            <a:headEnd/>
            <a:tailEnd/>
          </a:ln>
        </p:spPr>
      </p:pic>
      <p:pic>
        <p:nvPicPr>
          <p:cNvPr id="26" name="Picture 25"/>
          <p:cNvPicPr/>
          <p:nvPr/>
        </p:nvPicPr>
        <p:blipFill>
          <a:blip r:embed="rId12" cstate="print"/>
          <a:srcRect l="15289" t="14894" r="16907" b="7979"/>
          <a:stretch>
            <a:fillRect/>
          </a:stretch>
        </p:blipFill>
        <p:spPr bwMode="auto">
          <a:xfrm rot="21013950">
            <a:off x="7247545" y="5311419"/>
            <a:ext cx="1957070" cy="1390650"/>
          </a:xfrm>
          <a:prstGeom prst="rect">
            <a:avLst/>
          </a:prstGeom>
          <a:noFill/>
          <a:ln w="9525">
            <a:noFill/>
            <a:miter lim="800000"/>
            <a:headEnd/>
            <a:tailEnd/>
          </a:ln>
        </p:spPr>
      </p:pic>
      <p:pic>
        <p:nvPicPr>
          <p:cNvPr id="27" name="Picture 26"/>
          <p:cNvPicPr/>
          <p:nvPr/>
        </p:nvPicPr>
        <p:blipFill>
          <a:blip r:embed="rId13" cstate="print"/>
          <a:srcRect l="14624" t="14894" r="15245" b="5319"/>
          <a:stretch>
            <a:fillRect/>
          </a:stretch>
        </p:blipFill>
        <p:spPr bwMode="auto">
          <a:xfrm>
            <a:off x="6643702" y="3857628"/>
            <a:ext cx="2019300" cy="1438275"/>
          </a:xfrm>
          <a:prstGeom prst="rect">
            <a:avLst/>
          </a:prstGeom>
          <a:noFill/>
          <a:ln w="9525">
            <a:noFill/>
            <a:miter lim="800000"/>
            <a:headEnd/>
            <a:tailEnd/>
          </a:ln>
        </p:spPr>
      </p:pic>
      <p:pic>
        <p:nvPicPr>
          <p:cNvPr id="29" name="Picture 28"/>
          <p:cNvPicPr/>
          <p:nvPr/>
        </p:nvPicPr>
        <p:blipFill>
          <a:blip r:embed="rId14" cstate="print"/>
          <a:srcRect l="14624" t="14894" r="15577" b="6383"/>
          <a:stretch>
            <a:fillRect/>
          </a:stretch>
        </p:blipFill>
        <p:spPr bwMode="auto">
          <a:xfrm>
            <a:off x="3714744" y="5448300"/>
            <a:ext cx="2000250" cy="14097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 Should Pick Electronic Products if... </a:t>
            </a:r>
            <a:endParaRPr lang="en-GB" dirty="0"/>
          </a:p>
        </p:txBody>
      </p:sp>
      <p:sp>
        <p:nvSpPr>
          <p:cNvPr id="3" name="Content Placeholder 2"/>
          <p:cNvSpPr>
            <a:spLocks noGrp="1"/>
          </p:cNvSpPr>
          <p:nvPr>
            <p:ph idx="1"/>
          </p:nvPr>
        </p:nvSpPr>
        <p:spPr/>
        <p:txBody>
          <a:bodyPr>
            <a:normAutofit fontScale="77500" lnSpcReduction="20000"/>
          </a:bodyPr>
          <a:lstStyle/>
          <a:p>
            <a:pPr>
              <a:lnSpc>
                <a:spcPct val="150000"/>
              </a:lnSpc>
            </a:pPr>
            <a:r>
              <a:rPr lang="en-GB" dirty="0" smtClean="0"/>
              <a:t>You are interested in Electronics and how things are made and work</a:t>
            </a:r>
          </a:p>
          <a:p>
            <a:pPr>
              <a:lnSpc>
                <a:spcPct val="150000"/>
              </a:lnSpc>
            </a:pPr>
            <a:r>
              <a:rPr lang="en-GB" dirty="0" smtClean="0"/>
              <a:t>You want to be part of the future and make a difference </a:t>
            </a:r>
          </a:p>
          <a:p>
            <a:pPr>
              <a:lnSpc>
                <a:spcPct val="150000"/>
              </a:lnSpc>
            </a:pPr>
            <a:r>
              <a:rPr lang="en-GB" dirty="0" smtClean="0"/>
              <a:t>You want to be able to design and make a working product </a:t>
            </a:r>
          </a:p>
          <a:p>
            <a:pPr>
              <a:lnSpc>
                <a:spcPct val="150000"/>
              </a:lnSpc>
            </a:pPr>
            <a:r>
              <a:rPr lang="en-GB" dirty="0" smtClean="0"/>
              <a:t>You are able to produce practical work to a very high standard.</a:t>
            </a:r>
          </a:p>
          <a:p>
            <a:endParaRPr lang="en-GB" dirty="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1285860"/>
            <a:ext cx="7500990" cy="2428892"/>
          </a:xfrm>
        </p:spPr>
        <p:txBody>
          <a:bodyPr>
            <a:normAutofit lnSpcReduction="10000"/>
          </a:bodyPr>
          <a:lstStyle/>
          <a:p>
            <a:pPr algn="just"/>
            <a:r>
              <a:rPr lang="en-GB" sz="3200" dirty="0" smtClean="0">
                <a:solidFill>
                  <a:schemeClr val="tx1"/>
                </a:solidFill>
              </a:rPr>
              <a:t>If you are interested in Electronic Products and want more information then speak to either </a:t>
            </a:r>
            <a:r>
              <a:rPr lang="en-GB" sz="3200" b="1" dirty="0" smtClean="0">
                <a:solidFill>
                  <a:schemeClr val="tx1"/>
                </a:solidFill>
              </a:rPr>
              <a:t>Mrs Barker</a:t>
            </a:r>
            <a:r>
              <a:rPr lang="en-GB" sz="3200" dirty="0" smtClean="0">
                <a:solidFill>
                  <a:schemeClr val="tx1"/>
                </a:solidFill>
              </a:rPr>
              <a:t> or </a:t>
            </a:r>
            <a:r>
              <a:rPr lang="en-GB" sz="3200" b="1" dirty="0" smtClean="0">
                <a:solidFill>
                  <a:schemeClr val="tx1"/>
                </a:solidFill>
              </a:rPr>
              <a:t>Mr Barker</a:t>
            </a:r>
            <a:r>
              <a:rPr lang="en-GB" sz="3200" dirty="0" smtClean="0">
                <a:solidFill>
                  <a:schemeClr val="tx1"/>
                </a:solidFill>
              </a:rPr>
              <a:t> in the Technology Department.</a:t>
            </a:r>
            <a:endParaRPr lang="en-GB" sz="3200" dirty="0">
              <a:solidFill>
                <a:schemeClr val="tx1"/>
              </a:solidFill>
            </a:endParaRPr>
          </a:p>
        </p:txBody>
      </p:sp>
      <p:pic>
        <p:nvPicPr>
          <p:cNvPr id="4" name="Content Placeholder 5"/>
          <p:cNvPicPr>
            <a:picLocks/>
          </p:cNvPicPr>
          <p:nvPr/>
        </p:nvPicPr>
        <p:blipFill>
          <a:blip r:embed="rId2" cstate="print"/>
          <a:srcRect l="74038" t="52534" r="17239" b="16348"/>
          <a:stretch>
            <a:fillRect/>
          </a:stretch>
        </p:blipFill>
        <p:spPr bwMode="auto">
          <a:xfrm rot="457079">
            <a:off x="7010494" y="3703344"/>
            <a:ext cx="1063508" cy="2371192"/>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488</Words>
  <Application>Microsoft Office PowerPoint</Application>
  <PresentationFormat>On-screen Show (4:3)</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GCSE in Electronic Products </vt:lpstr>
      <vt:lpstr>What is Electronic Engineering?</vt:lpstr>
      <vt:lpstr>Electronics as a Career</vt:lpstr>
      <vt:lpstr>Electronics as a Career</vt:lpstr>
      <vt:lpstr>How will you be Assessed?</vt:lpstr>
      <vt:lpstr>Slide 6</vt:lpstr>
      <vt:lpstr>Exemplar Portfolio Pages</vt:lpstr>
      <vt:lpstr>You Should Pick Electronic Products if... </vt:lpstr>
      <vt:lpstr>Slide 9</vt:lpstr>
    </vt:vector>
  </TitlesOfParts>
  <Company>Lancashire County Council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sbarker</dc:creator>
  <cp:lastModifiedBy>sbarker</cp:lastModifiedBy>
  <cp:revision>17</cp:revision>
  <dcterms:created xsi:type="dcterms:W3CDTF">2011-04-05T18:23:15Z</dcterms:created>
  <dcterms:modified xsi:type="dcterms:W3CDTF">2012-02-06T10:25:59Z</dcterms:modified>
</cp:coreProperties>
</file>