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0" r:id="rId4"/>
    <p:sldId id="258" r:id="rId5"/>
    <p:sldId id="265" r:id="rId6"/>
    <p:sldId id="263" r:id="rId7"/>
    <p:sldId id="262" r:id="rId8"/>
    <p:sldId id="261" r:id="rId9"/>
    <p:sldId id="264"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1170"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Tree>
  </p:cSld>
  <p:clrMapOvr>
    <a:masterClrMapping/>
  </p:clrMapOvr>
  <p:transition spd="med">
    <p:dissolv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spd="med">
    <p:dissolv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spd="med">
    <p:dissolv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spd="med">
    <p:dissolv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transition spd="med">
    <p:dissolv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spd="med">
    <p:dissolv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spd="med">
    <p:dissolv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transition spd="med">
    <p:dissolv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med">
    <p:dissolv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med">
    <p:dissolv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med">
    <p:dissolv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dissolve/>
  </p:transition>
  <p:timing>
    <p:tnLst>
      <p:par>
        <p:cTn id="1" dur="indefinite" restart="never" nodeType="tmRoot"/>
      </p:par>
    </p:tnLst>
  </p:timing>
  <p:txStyles>
    <p:titleStyle>
      <a:lvl1pPr algn="ctr" defTabSz="914400" rtl="0" eaLnBrk="1" latinLnBrk="0" hangingPunct="1">
        <a:spcBef>
          <a:spcPct val="0"/>
        </a:spcBef>
        <a:buNone/>
        <a:defRPr sz="4000" b="1" kern="1200">
          <a:solidFill>
            <a:schemeClr val="tx1"/>
          </a:solidFill>
          <a:latin typeface="Comic Sans MS" pitchFamily="66"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b="0" kern="1200">
          <a:solidFill>
            <a:schemeClr val="tx1"/>
          </a:solidFill>
          <a:latin typeface="Comic Sans MS" pitchFamily="66" charset="0"/>
          <a:ea typeface="+mn-ea"/>
          <a:cs typeface="+mn-cs"/>
        </a:defRPr>
      </a:lvl1pPr>
      <a:lvl2pPr marL="742950" indent="-285750" algn="l" defTabSz="914400" rtl="0" eaLnBrk="1" latinLnBrk="0" hangingPunct="1">
        <a:spcBef>
          <a:spcPct val="20000"/>
        </a:spcBef>
        <a:buFont typeface="Arial" pitchFamily="34" charset="0"/>
        <a:buChar char="–"/>
        <a:defRPr sz="2800" b="0" kern="1200">
          <a:solidFill>
            <a:schemeClr val="tx1"/>
          </a:solidFill>
          <a:latin typeface="Comic Sans MS" pitchFamily="66" charset="0"/>
          <a:ea typeface="+mn-ea"/>
          <a:cs typeface="+mn-cs"/>
        </a:defRPr>
      </a:lvl2pPr>
      <a:lvl3pPr marL="1143000" indent="-228600" algn="l" defTabSz="914400" rtl="0" eaLnBrk="1" latinLnBrk="0" hangingPunct="1">
        <a:spcBef>
          <a:spcPct val="20000"/>
        </a:spcBef>
        <a:buFont typeface="Arial" pitchFamily="34" charset="0"/>
        <a:buChar char="•"/>
        <a:defRPr sz="2400" b="0" kern="1200">
          <a:solidFill>
            <a:schemeClr val="tx1"/>
          </a:solidFill>
          <a:latin typeface="Comic Sans MS" pitchFamily="66" charset="0"/>
          <a:ea typeface="+mn-ea"/>
          <a:cs typeface="+mn-cs"/>
        </a:defRPr>
      </a:lvl3pPr>
      <a:lvl4pPr marL="1600200" indent="-228600" algn="l" defTabSz="914400" rtl="0" eaLnBrk="1" latinLnBrk="0" hangingPunct="1">
        <a:spcBef>
          <a:spcPct val="20000"/>
        </a:spcBef>
        <a:buFont typeface="Arial" pitchFamily="34" charset="0"/>
        <a:buChar char="–"/>
        <a:defRPr sz="2000" b="0" kern="1200">
          <a:solidFill>
            <a:schemeClr val="tx1"/>
          </a:solidFill>
          <a:latin typeface="Comic Sans MS" pitchFamily="66" charset="0"/>
          <a:ea typeface="+mn-ea"/>
          <a:cs typeface="+mn-cs"/>
        </a:defRPr>
      </a:lvl4pPr>
      <a:lvl5pPr marL="2057400" indent="-228600" algn="l" defTabSz="914400" rtl="0" eaLnBrk="1" latinLnBrk="0" hangingPunct="1">
        <a:spcBef>
          <a:spcPct val="20000"/>
        </a:spcBef>
        <a:buFont typeface="Arial" pitchFamily="34" charset="0"/>
        <a:buChar char="»"/>
        <a:defRPr sz="2000" b="0" kern="1200">
          <a:solidFill>
            <a:schemeClr val="tx1"/>
          </a:solidFill>
          <a:latin typeface="Comic Sans MS" pitchFamily="66"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9.png"/><Relationship Id="rId3" Type="http://schemas.openxmlformats.org/officeDocument/2006/relationships/image" Target="../media/image3.gif"/><Relationship Id="rId7" Type="http://schemas.openxmlformats.org/officeDocument/2006/relationships/image" Target="../media/image5.gif"/><Relationship Id="rId12" Type="http://schemas.openxmlformats.org/officeDocument/2006/relationships/hyperlink" Target="http://upload.wikimedia.org/wikipedia/en/6/6f/Triserv-600.png" TargetMode="External"/><Relationship Id="rId2" Type="http://schemas.openxmlformats.org/officeDocument/2006/relationships/hyperlink" Target="http://www.baesystems.com/index.htm" TargetMode="External"/><Relationship Id="rId1" Type="http://schemas.openxmlformats.org/officeDocument/2006/relationships/slideLayout" Target="../slideLayouts/slideLayout7.xml"/><Relationship Id="rId6" Type="http://schemas.openxmlformats.org/officeDocument/2006/relationships/hyperlink" Target="http://www.falklandburnley.co.uk/index.asp" TargetMode="External"/><Relationship Id="rId11" Type="http://schemas.openxmlformats.org/officeDocument/2006/relationships/image" Target="../media/image8.gif"/><Relationship Id="rId5" Type="http://schemas.openxmlformats.org/officeDocument/2006/relationships/image" Target="../media/image4.gif"/><Relationship Id="rId10" Type="http://schemas.openxmlformats.org/officeDocument/2006/relationships/hyperlink" Target="http://www.gardner-aerospace.com/index.htm" TargetMode="External"/><Relationship Id="rId4" Type="http://schemas.openxmlformats.org/officeDocument/2006/relationships/hyperlink" Target="http://www.rolls-royce.com/" TargetMode="External"/><Relationship Id="rId9"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image" Target="../media/image15.png"/><Relationship Id="rId1" Type="http://schemas.openxmlformats.org/officeDocument/2006/relationships/slideLayout" Target="../slideLayouts/slideLayout6.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2910" y="2428868"/>
            <a:ext cx="7772400" cy="1470025"/>
          </a:xfrm>
        </p:spPr>
        <p:txBody>
          <a:bodyPr>
            <a:normAutofit/>
          </a:bodyPr>
          <a:lstStyle/>
          <a:p>
            <a:r>
              <a:rPr lang="en-GB" sz="6000" dirty="0" smtClean="0"/>
              <a:t>GCSE in Engineering </a:t>
            </a:r>
            <a:endParaRPr lang="en-GB" sz="6000" dirty="0"/>
          </a:p>
        </p:txBody>
      </p:sp>
      <p:pic>
        <p:nvPicPr>
          <p:cNvPr id="5" name="Picture 4" descr="C:\Users\sbarker\AppData\Local\Microsoft\Windows\Temporary Internet Files\Content.IE5\JAVHHNLN\MC900054812[1].wmf"/>
          <p:cNvPicPr/>
          <p:nvPr/>
        </p:nvPicPr>
        <p:blipFill>
          <a:blip r:embed="rId2" cstate="print"/>
          <a:srcRect/>
          <a:stretch>
            <a:fillRect/>
          </a:stretch>
        </p:blipFill>
        <p:spPr bwMode="auto">
          <a:xfrm rot="21002834">
            <a:off x="6840357" y="169987"/>
            <a:ext cx="2144072" cy="2033190"/>
          </a:xfrm>
          <a:prstGeom prst="rect">
            <a:avLst/>
          </a:prstGeom>
          <a:noFill/>
          <a:ln w="9525">
            <a:noFill/>
            <a:miter lim="800000"/>
            <a:headEnd/>
            <a:tailEnd/>
          </a:ln>
        </p:spPr>
      </p:pic>
      <p:pic>
        <p:nvPicPr>
          <p:cNvPr id="6" name="Picture 5" descr="C:\Users\sbarker\AppData\Local\Microsoft\Windows\Temporary Internet Files\Content.IE5\86870NTZ\MC900183012[1].wmf"/>
          <p:cNvPicPr/>
          <p:nvPr/>
        </p:nvPicPr>
        <p:blipFill>
          <a:blip r:embed="rId3" cstate="print"/>
          <a:srcRect/>
          <a:stretch>
            <a:fillRect/>
          </a:stretch>
        </p:blipFill>
        <p:spPr bwMode="auto">
          <a:xfrm>
            <a:off x="357158" y="214290"/>
            <a:ext cx="2214578" cy="2286016"/>
          </a:xfrm>
          <a:prstGeom prst="rect">
            <a:avLst/>
          </a:prstGeom>
          <a:noFill/>
          <a:ln w="9525">
            <a:noFill/>
            <a:miter lim="800000"/>
            <a:headEnd/>
            <a:tailEnd/>
          </a:ln>
        </p:spPr>
      </p:pic>
      <p:sp>
        <p:nvSpPr>
          <p:cNvPr id="8" name="Title 1"/>
          <p:cNvSpPr txBox="1">
            <a:spLocks/>
          </p:cNvSpPr>
          <p:nvPr/>
        </p:nvSpPr>
        <p:spPr>
          <a:xfrm>
            <a:off x="357158" y="4387867"/>
            <a:ext cx="8358246"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800" i="0" u="none" strike="noStrike" kern="1200" cap="none" spc="0" normalizeH="0" baseline="0" noProof="0" dirty="0" smtClean="0">
                <a:ln>
                  <a:noFill/>
                </a:ln>
                <a:solidFill>
                  <a:schemeClr val="tx1"/>
                </a:solidFill>
                <a:effectLst/>
                <a:uLnTx/>
                <a:uFillTx/>
                <a:latin typeface="Comic Sans MS" pitchFamily="66" charset="0"/>
                <a:ea typeface="+mj-ea"/>
                <a:cs typeface="+mj-cs"/>
              </a:rPr>
              <a:t>Is it the option for you? </a:t>
            </a:r>
            <a:endParaRPr kumimoji="0" lang="en-GB" sz="4800" i="0" u="none" strike="noStrike" kern="1200" cap="none" spc="0" normalizeH="0" baseline="0" noProof="0" dirty="0">
              <a:ln>
                <a:noFill/>
              </a:ln>
              <a:solidFill>
                <a:schemeClr val="tx1"/>
              </a:solidFill>
              <a:effectLst/>
              <a:uLnTx/>
              <a:uFillTx/>
              <a:latin typeface="Comic Sans MS" pitchFamily="66" charset="0"/>
              <a:ea typeface="+mj-ea"/>
              <a:cs typeface="+mj-cs"/>
            </a:endParaRPr>
          </a:p>
        </p:txBody>
      </p:sp>
    </p:spTree>
  </p:cSld>
  <p:clrMapOvr>
    <a:masterClrMapping/>
  </p:clrMapOvr>
  <p:transition spd="med">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Engineering?</a:t>
            </a:r>
            <a:endParaRPr lang="en-GB" dirty="0"/>
          </a:p>
        </p:txBody>
      </p:sp>
      <p:sp>
        <p:nvSpPr>
          <p:cNvPr id="3" name="Content Placeholder 2"/>
          <p:cNvSpPr>
            <a:spLocks noGrp="1"/>
          </p:cNvSpPr>
          <p:nvPr>
            <p:ph idx="1"/>
          </p:nvPr>
        </p:nvSpPr>
        <p:spPr>
          <a:xfrm>
            <a:off x="571472" y="1285860"/>
            <a:ext cx="8001056" cy="4840303"/>
          </a:xfrm>
        </p:spPr>
        <p:txBody>
          <a:bodyPr>
            <a:normAutofit fontScale="92500" lnSpcReduction="10000"/>
          </a:bodyPr>
          <a:lstStyle/>
          <a:p>
            <a:pPr marL="0" indent="0" algn="just">
              <a:buNone/>
            </a:pPr>
            <a:r>
              <a:rPr lang="en-GB" sz="2800" dirty="0" smtClean="0"/>
              <a:t>Engineering is an exciting, creative and interesting subject to study which involves</a:t>
            </a:r>
            <a:r>
              <a:rPr lang="en-GB" sz="2800" dirty="0" smtClean="0"/>
              <a:t>:</a:t>
            </a:r>
          </a:p>
          <a:p>
            <a:pPr marL="0" indent="0" algn="just">
              <a:buNone/>
            </a:pPr>
            <a:endParaRPr lang="en-GB" sz="2800" dirty="0" smtClean="0"/>
          </a:p>
          <a:p>
            <a:pPr marL="1071563" lvl="1" indent="-671513" algn="just">
              <a:lnSpc>
                <a:spcPct val="150000"/>
              </a:lnSpc>
              <a:buFont typeface="Wingdings" pitchFamily="2" charset="2"/>
              <a:buChar char="v"/>
            </a:pPr>
            <a:r>
              <a:rPr lang="en-GB" sz="2400" b="1" dirty="0" smtClean="0"/>
              <a:t>Designing</a:t>
            </a:r>
            <a:r>
              <a:rPr lang="en-GB" sz="2400" dirty="0" smtClean="0"/>
              <a:t> products through drawing, modelling and testing</a:t>
            </a:r>
          </a:p>
          <a:p>
            <a:pPr marL="1071563" lvl="1" indent="-671513" algn="just">
              <a:lnSpc>
                <a:spcPct val="150000"/>
              </a:lnSpc>
              <a:buFont typeface="Wingdings" pitchFamily="2" charset="2"/>
              <a:buChar char="v"/>
            </a:pPr>
            <a:r>
              <a:rPr lang="en-GB" sz="2400" b="1" dirty="0" smtClean="0"/>
              <a:t>Selecting</a:t>
            </a:r>
            <a:r>
              <a:rPr lang="en-GB" sz="2400" dirty="0" smtClean="0"/>
              <a:t> the materials to be used</a:t>
            </a:r>
          </a:p>
          <a:p>
            <a:pPr marL="1071563" lvl="1" indent="-671513" algn="just">
              <a:lnSpc>
                <a:spcPct val="150000"/>
              </a:lnSpc>
              <a:buFont typeface="Wingdings" pitchFamily="2" charset="2"/>
              <a:buChar char="v"/>
            </a:pPr>
            <a:r>
              <a:rPr lang="en-GB" sz="2400" b="1" dirty="0" smtClean="0"/>
              <a:t>Planning</a:t>
            </a:r>
            <a:r>
              <a:rPr lang="en-GB" sz="2400" dirty="0" smtClean="0"/>
              <a:t> making activities</a:t>
            </a:r>
          </a:p>
          <a:p>
            <a:pPr marL="1071563" lvl="1" indent="-671513" algn="just">
              <a:lnSpc>
                <a:spcPct val="150000"/>
              </a:lnSpc>
              <a:buFont typeface="Wingdings" pitchFamily="2" charset="2"/>
              <a:buChar char="v"/>
            </a:pPr>
            <a:r>
              <a:rPr lang="en-GB" sz="2400" b="1" dirty="0" smtClean="0"/>
              <a:t>Making</a:t>
            </a:r>
            <a:r>
              <a:rPr lang="en-GB" sz="2400" dirty="0" smtClean="0"/>
              <a:t> products using a wide range of equipment ranging from hand tools, to machine tools, to automated equipment </a:t>
            </a:r>
          </a:p>
        </p:txBody>
      </p:sp>
    </p:spTree>
  </p:cSld>
  <p:clrMapOvr>
    <a:masterClrMapping/>
  </p:clrMapOvr>
  <p:transition spd="med">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46"/>
          </a:xfrm>
        </p:spPr>
        <p:txBody>
          <a:bodyPr/>
          <a:lstStyle/>
          <a:p>
            <a:r>
              <a:rPr lang="en-GB" dirty="0" smtClean="0"/>
              <a:t>Engineering as a Career</a:t>
            </a:r>
            <a:endParaRPr lang="en-GB" dirty="0"/>
          </a:p>
        </p:txBody>
      </p:sp>
      <p:sp>
        <p:nvSpPr>
          <p:cNvPr id="3" name="Content Placeholder 2"/>
          <p:cNvSpPr>
            <a:spLocks noGrp="1"/>
          </p:cNvSpPr>
          <p:nvPr>
            <p:ph idx="1"/>
          </p:nvPr>
        </p:nvSpPr>
        <p:spPr>
          <a:xfrm>
            <a:off x="285720" y="1285860"/>
            <a:ext cx="8572560" cy="5286412"/>
          </a:xfrm>
        </p:spPr>
        <p:txBody>
          <a:bodyPr>
            <a:normAutofit fontScale="92500"/>
          </a:bodyPr>
          <a:lstStyle/>
          <a:p>
            <a:pPr marL="0" indent="0" algn="just">
              <a:buNone/>
            </a:pPr>
            <a:r>
              <a:rPr lang="en-GB" sz="2200" dirty="0" smtClean="0"/>
              <a:t>Most people associate Engineering with fabrication activities such as manufacturing cars or aircraft.  Engineering activities are carried out in a variety of industries and there are a wide range of jobs available. </a:t>
            </a:r>
          </a:p>
          <a:p>
            <a:pPr marL="0" indent="0" algn="just">
              <a:buNone/>
            </a:pPr>
            <a:endParaRPr lang="en-GB" sz="2200" dirty="0" smtClean="0"/>
          </a:p>
          <a:p>
            <a:pPr marL="0" indent="0" algn="just">
              <a:buNone/>
            </a:pPr>
            <a:r>
              <a:rPr lang="en-GB" sz="2200" dirty="0" smtClean="0"/>
              <a:t>These include:</a:t>
            </a:r>
          </a:p>
          <a:p>
            <a:pPr marL="0" indent="0" algn="just"/>
            <a:r>
              <a:rPr lang="en-GB" sz="2200" dirty="0" smtClean="0"/>
              <a:t> ‘hands on’ practical roles (machine operators &amp; fitters)</a:t>
            </a:r>
          </a:p>
          <a:p>
            <a:pPr marL="0" indent="0" algn="just"/>
            <a:r>
              <a:rPr lang="en-GB" sz="2200" dirty="0" smtClean="0"/>
              <a:t> technical roles (designers and metallurgists) </a:t>
            </a:r>
          </a:p>
          <a:p>
            <a:pPr marL="0" indent="0" algn="just"/>
            <a:r>
              <a:rPr lang="en-GB" sz="2200" dirty="0" smtClean="0"/>
              <a:t> management roles to the directors who run the company.  </a:t>
            </a:r>
          </a:p>
          <a:p>
            <a:pPr marL="0" indent="0" algn="just">
              <a:buNone/>
            </a:pPr>
            <a:endParaRPr lang="en-GB" sz="2200" dirty="0" smtClean="0"/>
          </a:p>
          <a:p>
            <a:pPr marL="0" indent="0" algn="just">
              <a:buNone/>
            </a:pPr>
            <a:r>
              <a:rPr lang="en-GB" sz="2200" dirty="0" smtClean="0"/>
              <a:t>Almost every company that makes a product employs or uses </a:t>
            </a:r>
            <a:r>
              <a:rPr lang="en-GB" sz="2200" dirty="0" smtClean="0"/>
              <a:t>Engineers</a:t>
            </a:r>
            <a:r>
              <a:rPr lang="en-GB" sz="2200" dirty="0" smtClean="0"/>
              <a:t>.</a:t>
            </a:r>
          </a:p>
          <a:p>
            <a:pPr marL="0" indent="0" algn="just">
              <a:buNone/>
            </a:pPr>
            <a:endParaRPr lang="en-GB" sz="2200" dirty="0" smtClean="0"/>
          </a:p>
          <a:p>
            <a:pPr marL="0" indent="0" algn="just">
              <a:buNone/>
            </a:pPr>
            <a:r>
              <a:rPr lang="en-GB" sz="2200" dirty="0" smtClean="0"/>
              <a:t>GCSE Engineering will provide you with a broad introduction to Engineering.  It will help you develop practical skills and understanding that will support a wide range of career options</a:t>
            </a:r>
            <a:endParaRPr lang="en-GB" sz="2200" dirty="0"/>
          </a:p>
        </p:txBody>
      </p:sp>
    </p:spTree>
  </p:cSld>
  <p:clrMapOvr>
    <a:masterClrMapping/>
  </p:clrMapOvr>
  <p:transition spd="med">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will you be Assessed?</a:t>
            </a:r>
            <a:endParaRPr lang="en-GB" dirty="0"/>
          </a:p>
        </p:txBody>
      </p:sp>
      <p:sp>
        <p:nvSpPr>
          <p:cNvPr id="3" name="Content Placeholder 2"/>
          <p:cNvSpPr>
            <a:spLocks noGrp="1"/>
          </p:cNvSpPr>
          <p:nvPr>
            <p:ph sz="half" idx="1"/>
          </p:nvPr>
        </p:nvSpPr>
        <p:spPr>
          <a:xfrm>
            <a:off x="214282" y="2428868"/>
            <a:ext cx="4281518" cy="4214842"/>
          </a:xfrm>
        </p:spPr>
        <p:txBody>
          <a:bodyPr>
            <a:normAutofit/>
          </a:bodyPr>
          <a:lstStyle/>
          <a:p>
            <a:r>
              <a:rPr lang="en-GB" sz="2400" dirty="0" smtClean="0"/>
              <a:t>Unit 1 </a:t>
            </a:r>
            <a:r>
              <a:rPr lang="en-GB" sz="2000" dirty="0" smtClean="0"/>
              <a:t>- </a:t>
            </a:r>
            <a:r>
              <a:rPr lang="en-GB" sz="2000" b="1" dirty="0" smtClean="0"/>
              <a:t>External Exam</a:t>
            </a:r>
            <a:endParaRPr lang="en-GB" sz="2400" b="1" dirty="0" smtClean="0"/>
          </a:p>
          <a:p>
            <a:pPr>
              <a:buNone/>
            </a:pPr>
            <a:endParaRPr lang="en-GB" sz="1800" dirty="0" smtClean="0"/>
          </a:p>
          <a:p>
            <a:pPr>
              <a:buNone/>
            </a:pPr>
            <a:r>
              <a:rPr lang="en-GB" sz="1800" dirty="0" smtClean="0"/>
              <a:t>Written paper: 1 hour (40%)</a:t>
            </a:r>
          </a:p>
          <a:p>
            <a:pPr>
              <a:buNone/>
            </a:pPr>
            <a:endParaRPr lang="en-GB" sz="1200" dirty="0" smtClean="0"/>
          </a:p>
          <a:p>
            <a:pPr marL="0" indent="0">
              <a:buNone/>
            </a:pPr>
            <a:r>
              <a:rPr lang="en-GB" sz="1800" dirty="0" smtClean="0"/>
              <a:t>This exam has two parts:</a:t>
            </a:r>
          </a:p>
          <a:p>
            <a:pPr marL="0" indent="0" algn="just">
              <a:buNone/>
            </a:pPr>
            <a:r>
              <a:rPr lang="en-GB" sz="1800" b="1" dirty="0" smtClean="0"/>
              <a:t>Section 1</a:t>
            </a:r>
            <a:r>
              <a:rPr lang="en-GB" sz="1800" dirty="0" smtClean="0"/>
              <a:t> - A product study where you research a specific  product and answer a range of questions based on your research</a:t>
            </a:r>
          </a:p>
          <a:p>
            <a:pPr marL="0" indent="0">
              <a:buNone/>
            </a:pPr>
            <a:endParaRPr lang="en-GB" sz="1200" dirty="0" smtClean="0"/>
          </a:p>
          <a:p>
            <a:pPr marL="0" indent="0" algn="just">
              <a:buNone/>
            </a:pPr>
            <a:r>
              <a:rPr lang="en-GB" sz="1800" b="1" dirty="0" smtClean="0"/>
              <a:t>Section 2</a:t>
            </a:r>
            <a:r>
              <a:rPr lang="en-GB" sz="1800" dirty="0" smtClean="0"/>
              <a:t> – A range of questions </a:t>
            </a:r>
            <a:r>
              <a:rPr lang="en-GB" sz="1800" dirty="0" smtClean="0"/>
              <a:t>about Manufacturing </a:t>
            </a:r>
            <a:r>
              <a:rPr lang="en-GB" sz="1800" dirty="0" smtClean="0"/>
              <a:t>and Materials</a:t>
            </a:r>
            <a:endParaRPr lang="en-GB" sz="1800" dirty="0"/>
          </a:p>
        </p:txBody>
      </p:sp>
      <p:sp>
        <p:nvSpPr>
          <p:cNvPr id="4" name="Content Placeholder 3"/>
          <p:cNvSpPr>
            <a:spLocks noGrp="1"/>
          </p:cNvSpPr>
          <p:nvPr>
            <p:ph sz="half" idx="2"/>
          </p:nvPr>
        </p:nvSpPr>
        <p:spPr>
          <a:xfrm>
            <a:off x="4572000" y="2428868"/>
            <a:ext cx="4429156" cy="4214842"/>
          </a:xfrm>
        </p:spPr>
        <p:txBody>
          <a:bodyPr>
            <a:normAutofit/>
          </a:bodyPr>
          <a:lstStyle/>
          <a:p>
            <a:r>
              <a:rPr lang="en-GB" sz="2400" dirty="0" smtClean="0"/>
              <a:t>Unit 2 </a:t>
            </a:r>
            <a:r>
              <a:rPr lang="en-GB" sz="2000" dirty="0" smtClean="0"/>
              <a:t>– </a:t>
            </a:r>
            <a:r>
              <a:rPr lang="en-GB" sz="2000" b="1" dirty="0" smtClean="0"/>
              <a:t>Internal Assessment</a:t>
            </a:r>
          </a:p>
          <a:p>
            <a:pPr marL="0" indent="0">
              <a:buNone/>
            </a:pPr>
            <a:endParaRPr lang="en-GB" sz="2000" dirty="0" smtClean="0"/>
          </a:p>
          <a:p>
            <a:pPr marL="0" indent="0">
              <a:buNone/>
            </a:pPr>
            <a:r>
              <a:rPr lang="en-GB" sz="1800" dirty="0" smtClean="0"/>
              <a:t>Course work:	Design &amp; Make (60%)</a:t>
            </a:r>
          </a:p>
          <a:p>
            <a:pPr marL="0" indent="0">
              <a:buNone/>
            </a:pPr>
            <a:endParaRPr lang="en-GB" sz="1200" dirty="0" smtClean="0"/>
          </a:p>
          <a:p>
            <a:pPr marL="0" indent="0" algn="just">
              <a:lnSpc>
                <a:spcPct val="120000"/>
              </a:lnSpc>
              <a:buNone/>
            </a:pPr>
            <a:r>
              <a:rPr lang="en-GB" sz="1800" dirty="0" smtClean="0"/>
              <a:t>This coursework involves the design and manufacture of an Engineered Product.  You will produce a design portfolio that will communicate the design  and make processes you will follow.  This portfolio and the product you make will provide the evidence for Unit 2.  (Approx 20 pages of A3)</a:t>
            </a:r>
            <a:endParaRPr lang="en-GB" sz="1800" dirty="0"/>
          </a:p>
        </p:txBody>
      </p:sp>
      <p:sp>
        <p:nvSpPr>
          <p:cNvPr id="5" name="Title 1"/>
          <p:cNvSpPr txBox="1">
            <a:spLocks/>
          </p:cNvSpPr>
          <p:nvPr/>
        </p:nvSpPr>
        <p:spPr>
          <a:xfrm>
            <a:off x="500034" y="1357298"/>
            <a:ext cx="8001056" cy="78581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800" i="0" u="none" strike="noStrike" kern="1200" cap="none" spc="0" normalizeH="0" baseline="0" noProof="0" dirty="0" smtClean="0">
                <a:ln>
                  <a:noFill/>
                </a:ln>
                <a:solidFill>
                  <a:schemeClr val="tx1"/>
                </a:solidFill>
                <a:effectLst/>
                <a:uLnTx/>
                <a:uFillTx/>
                <a:latin typeface="Comic Sans MS" pitchFamily="66" charset="0"/>
                <a:ea typeface="+mj-ea"/>
                <a:cs typeface="+mj-cs"/>
              </a:rPr>
              <a:t>This is a single award </a:t>
            </a:r>
            <a:r>
              <a:rPr kumimoji="0" lang="en-GB" sz="2800" i="0" u="none" strike="noStrike" kern="1200" cap="none" spc="0" normalizeH="0" noProof="0" dirty="0" smtClean="0">
                <a:ln>
                  <a:noFill/>
                </a:ln>
                <a:solidFill>
                  <a:schemeClr val="tx1"/>
                </a:solidFill>
                <a:effectLst/>
                <a:uLnTx/>
                <a:uFillTx/>
                <a:latin typeface="Comic Sans MS" pitchFamily="66" charset="0"/>
                <a:ea typeface="+mj-ea"/>
                <a:cs typeface="+mj-cs"/>
              </a:rPr>
              <a:t>made up of two units.</a:t>
            </a:r>
            <a:endParaRPr kumimoji="0" lang="en-GB" sz="2800" i="0" u="none" strike="noStrike" kern="1200" cap="none" spc="0" normalizeH="0" baseline="0" noProof="0" dirty="0">
              <a:ln>
                <a:noFill/>
              </a:ln>
              <a:solidFill>
                <a:schemeClr val="tx1"/>
              </a:solidFill>
              <a:effectLst/>
              <a:uLnTx/>
              <a:uFillTx/>
              <a:latin typeface="Comic Sans MS" pitchFamily="66" charset="0"/>
              <a:ea typeface="+mj-ea"/>
              <a:cs typeface="+mj-cs"/>
            </a:endParaRPr>
          </a:p>
        </p:txBody>
      </p:sp>
    </p:spTree>
  </p:cSld>
  <p:clrMapOvr>
    <a:masterClrMapping/>
  </p:clrMapOvr>
  <p:transition spd="med">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85800" y="428612"/>
            <a:ext cx="77724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000" b="1" i="0" u="none" strike="noStrike" kern="1200" cap="none" spc="0" normalizeH="0" baseline="0" noProof="0" smtClean="0">
                <a:ln>
                  <a:noFill/>
                </a:ln>
                <a:solidFill>
                  <a:schemeClr val="tx1"/>
                </a:solidFill>
                <a:effectLst/>
                <a:uLnTx/>
                <a:uFillTx/>
                <a:latin typeface="Comic Sans MS" pitchFamily="66" charset="0"/>
                <a:ea typeface="+mj-ea"/>
                <a:cs typeface="+mj-cs"/>
              </a:rPr>
              <a:t>Where could I work?</a:t>
            </a:r>
            <a:endParaRPr kumimoji="0" lang="en-GB" sz="4000" b="1" i="0" u="none" strike="noStrike" kern="1200" cap="none" spc="0" normalizeH="0" baseline="0" noProof="0" dirty="0">
              <a:ln>
                <a:noFill/>
              </a:ln>
              <a:solidFill>
                <a:schemeClr val="tx1"/>
              </a:solidFill>
              <a:effectLst/>
              <a:uLnTx/>
              <a:uFillTx/>
              <a:latin typeface="Comic Sans MS" pitchFamily="66" charset="0"/>
              <a:ea typeface="+mj-ea"/>
              <a:cs typeface="+mj-cs"/>
            </a:endParaRPr>
          </a:p>
        </p:txBody>
      </p:sp>
      <p:pic>
        <p:nvPicPr>
          <p:cNvPr id="3" name="Picture 2" descr="BAE Systems">
            <a:hlinkClick r:id="rId2"/>
          </p:cNvPr>
          <p:cNvPicPr>
            <a:picLocks noChangeAspect="1" noChangeArrowheads="1"/>
          </p:cNvPicPr>
          <p:nvPr/>
        </p:nvPicPr>
        <p:blipFill>
          <a:blip r:embed="rId3" cstate="print"/>
          <a:srcRect/>
          <a:stretch>
            <a:fillRect/>
          </a:stretch>
        </p:blipFill>
        <p:spPr bwMode="auto">
          <a:xfrm>
            <a:off x="1214414" y="5715016"/>
            <a:ext cx="4670927" cy="714380"/>
          </a:xfrm>
          <a:prstGeom prst="rect">
            <a:avLst/>
          </a:prstGeom>
          <a:noFill/>
        </p:spPr>
      </p:pic>
      <p:pic>
        <p:nvPicPr>
          <p:cNvPr id="4" name="Picture 4" descr="Rolls-Royce">
            <a:hlinkClick r:id="rId4"/>
          </p:cNvPr>
          <p:cNvPicPr>
            <a:picLocks noChangeAspect="1" noChangeArrowheads="1"/>
          </p:cNvPicPr>
          <p:nvPr/>
        </p:nvPicPr>
        <p:blipFill>
          <a:blip r:embed="rId5" cstate="print"/>
          <a:srcRect/>
          <a:stretch>
            <a:fillRect/>
          </a:stretch>
        </p:blipFill>
        <p:spPr bwMode="auto">
          <a:xfrm rot="20836151">
            <a:off x="4890718" y="3136160"/>
            <a:ext cx="4057989" cy="928694"/>
          </a:xfrm>
          <a:prstGeom prst="rect">
            <a:avLst/>
          </a:prstGeom>
          <a:noFill/>
        </p:spPr>
      </p:pic>
      <p:pic>
        <p:nvPicPr>
          <p:cNvPr id="5" name="Picture 6" descr="Falkland Engineering - Precision Tool Makers/Burnley UK">
            <a:hlinkClick r:id="rId6"/>
          </p:cNvPr>
          <p:cNvPicPr>
            <a:picLocks noChangeAspect="1" noChangeArrowheads="1"/>
          </p:cNvPicPr>
          <p:nvPr/>
        </p:nvPicPr>
        <p:blipFill>
          <a:blip r:embed="rId7" cstate="print"/>
          <a:srcRect/>
          <a:stretch>
            <a:fillRect/>
          </a:stretch>
        </p:blipFill>
        <p:spPr bwMode="auto">
          <a:xfrm>
            <a:off x="2571736" y="1785926"/>
            <a:ext cx="2552700" cy="733426"/>
          </a:xfrm>
          <a:prstGeom prst="rect">
            <a:avLst/>
          </a:prstGeom>
          <a:noFill/>
        </p:spPr>
      </p:pic>
      <p:pic>
        <p:nvPicPr>
          <p:cNvPr id="6" name="Picture 7" descr="http://www.protec.co.uk/images/index2.jpg"/>
          <p:cNvPicPr>
            <a:picLocks noChangeAspect="1" noChangeArrowheads="1"/>
          </p:cNvPicPr>
          <p:nvPr/>
        </p:nvPicPr>
        <p:blipFill>
          <a:blip r:embed="rId8" cstate="print"/>
          <a:srcRect/>
          <a:stretch>
            <a:fillRect/>
          </a:stretch>
        </p:blipFill>
        <p:spPr bwMode="auto">
          <a:xfrm>
            <a:off x="500034" y="4405328"/>
            <a:ext cx="7315200" cy="1238250"/>
          </a:xfrm>
          <a:prstGeom prst="rect">
            <a:avLst/>
          </a:prstGeom>
          <a:noFill/>
        </p:spPr>
      </p:pic>
      <p:pic>
        <p:nvPicPr>
          <p:cNvPr id="7" name="Picture 6" descr="http://www.aircelle.com/com/logo_en.png"/>
          <p:cNvPicPr/>
          <p:nvPr/>
        </p:nvPicPr>
        <p:blipFill>
          <a:blip r:embed="rId9" cstate="print"/>
          <a:srcRect/>
          <a:stretch>
            <a:fillRect/>
          </a:stretch>
        </p:blipFill>
        <p:spPr bwMode="auto">
          <a:xfrm rot="962855">
            <a:off x="5243685" y="1556442"/>
            <a:ext cx="2628913" cy="1095381"/>
          </a:xfrm>
          <a:prstGeom prst="rect">
            <a:avLst/>
          </a:prstGeom>
          <a:noFill/>
          <a:ln w="9525">
            <a:noFill/>
            <a:miter lim="800000"/>
            <a:headEnd/>
            <a:tailEnd/>
          </a:ln>
        </p:spPr>
      </p:pic>
      <p:pic>
        <p:nvPicPr>
          <p:cNvPr id="8" name="Picture 9" descr="Gardner Aerospace">
            <a:hlinkClick r:id="rId10"/>
          </p:cNvPr>
          <p:cNvPicPr>
            <a:picLocks noChangeAspect="1" noChangeArrowheads="1"/>
          </p:cNvPicPr>
          <p:nvPr/>
        </p:nvPicPr>
        <p:blipFill>
          <a:blip r:embed="rId11" cstate="print"/>
          <a:srcRect/>
          <a:stretch>
            <a:fillRect/>
          </a:stretch>
        </p:blipFill>
        <p:spPr bwMode="auto">
          <a:xfrm>
            <a:off x="357158" y="3357562"/>
            <a:ext cx="3827021" cy="428628"/>
          </a:xfrm>
          <a:prstGeom prst="rect">
            <a:avLst/>
          </a:prstGeom>
          <a:noFill/>
        </p:spPr>
      </p:pic>
      <p:sp>
        <p:nvSpPr>
          <p:cNvPr id="9" name="TextBox 8"/>
          <p:cNvSpPr txBox="1"/>
          <p:nvPr/>
        </p:nvSpPr>
        <p:spPr>
          <a:xfrm>
            <a:off x="2428860" y="2857496"/>
            <a:ext cx="4357718" cy="400110"/>
          </a:xfrm>
          <a:prstGeom prst="rect">
            <a:avLst/>
          </a:prstGeom>
          <a:noFill/>
        </p:spPr>
        <p:txBody>
          <a:bodyPr wrap="square" rtlCol="0">
            <a:spAutoFit/>
          </a:bodyPr>
          <a:lstStyle/>
          <a:p>
            <a:r>
              <a:rPr lang="en-GB" sz="2000" dirty="0" smtClean="0">
                <a:latin typeface="Comic Sans MS" pitchFamily="66" charset="0"/>
              </a:rPr>
              <a:t>Here are just a few possibilities ...</a:t>
            </a:r>
            <a:endParaRPr lang="en-GB" sz="2000" dirty="0">
              <a:latin typeface="Comic Sans MS" pitchFamily="66" charset="0"/>
            </a:endParaRPr>
          </a:p>
        </p:txBody>
      </p:sp>
      <p:pic>
        <p:nvPicPr>
          <p:cNvPr id="10" name="Picture 11" descr="File:Triserv-600.png">
            <a:hlinkClick r:id="rId12"/>
          </p:cNvPr>
          <p:cNvPicPr>
            <a:picLocks noChangeAspect="1" noChangeArrowheads="1"/>
          </p:cNvPicPr>
          <p:nvPr/>
        </p:nvPicPr>
        <p:blipFill>
          <a:blip r:embed="rId13" cstate="print"/>
          <a:srcRect/>
          <a:stretch>
            <a:fillRect/>
          </a:stretch>
        </p:blipFill>
        <p:spPr bwMode="auto">
          <a:xfrm>
            <a:off x="357158" y="1000108"/>
            <a:ext cx="1666875" cy="2295526"/>
          </a:xfrm>
          <a:prstGeom prst="rect">
            <a:avLst/>
          </a:prstGeom>
          <a:noFill/>
        </p:spPr>
      </p:pic>
    </p:spTree>
  </p:cSld>
  <p:clrMapOvr>
    <a:masterClrMapping/>
  </p:clrMapOvr>
  <p:transition spd="med">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Is Engineering just for boys?</a:t>
            </a:r>
            <a:endParaRPr lang="en-GB" dirty="0"/>
          </a:p>
        </p:txBody>
      </p:sp>
      <p:pic>
        <p:nvPicPr>
          <p:cNvPr id="3" name="imageMain" descr="View Image"/>
          <p:cNvPicPr/>
          <p:nvPr/>
        </p:nvPicPr>
        <p:blipFill>
          <a:blip r:embed="rId2" cstate="print"/>
          <a:srcRect/>
          <a:stretch>
            <a:fillRect/>
          </a:stretch>
        </p:blipFill>
        <p:spPr bwMode="auto">
          <a:xfrm>
            <a:off x="500034" y="1357298"/>
            <a:ext cx="1200150" cy="1152144"/>
          </a:xfrm>
          <a:prstGeom prst="rect">
            <a:avLst/>
          </a:prstGeom>
          <a:noFill/>
          <a:ln w="9525">
            <a:noFill/>
            <a:miter lim="800000"/>
            <a:headEnd/>
            <a:tailEnd/>
          </a:ln>
        </p:spPr>
      </p:pic>
      <p:sp>
        <p:nvSpPr>
          <p:cNvPr id="4" name="TextBox 3"/>
          <p:cNvSpPr txBox="1"/>
          <p:nvPr/>
        </p:nvSpPr>
        <p:spPr>
          <a:xfrm>
            <a:off x="1714480" y="1357298"/>
            <a:ext cx="2286016" cy="738664"/>
          </a:xfrm>
          <a:prstGeom prst="rect">
            <a:avLst/>
          </a:prstGeom>
          <a:noFill/>
        </p:spPr>
        <p:txBody>
          <a:bodyPr wrap="square" rtlCol="0">
            <a:spAutoFit/>
          </a:bodyPr>
          <a:lstStyle/>
          <a:p>
            <a:r>
              <a:rPr lang="en-US" sz="1400" b="1" dirty="0" smtClean="0">
                <a:latin typeface="Comic Sans MS" pitchFamily="66" charset="0"/>
              </a:rPr>
              <a:t>Kate Bellingham: </a:t>
            </a:r>
            <a:r>
              <a:rPr lang="en-US" sz="1400" dirty="0" smtClean="0">
                <a:latin typeface="Comic Sans MS" pitchFamily="66" charset="0"/>
              </a:rPr>
              <a:t>British  Engineer and Television  Presenter.</a:t>
            </a:r>
            <a:endParaRPr lang="en-GB" sz="1400" dirty="0">
              <a:latin typeface="Comic Sans MS" pitchFamily="66" charset="0"/>
            </a:endParaRPr>
          </a:p>
        </p:txBody>
      </p:sp>
      <p:pic>
        <p:nvPicPr>
          <p:cNvPr id="5" name="Picture 4" descr="File:Marta Bohn-Meyer.jpg"/>
          <p:cNvPicPr/>
          <p:nvPr/>
        </p:nvPicPr>
        <p:blipFill>
          <a:blip r:embed="rId3" cstate="print"/>
          <a:srcRect/>
          <a:stretch>
            <a:fillRect/>
          </a:stretch>
        </p:blipFill>
        <p:spPr bwMode="auto">
          <a:xfrm>
            <a:off x="2285984" y="2357430"/>
            <a:ext cx="1274885" cy="1657350"/>
          </a:xfrm>
          <a:prstGeom prst="rect">
            <a:avLst/>
          </a:prstGeom>
          <a:noFill/>
          <a:ln w="9525">
            <a:noFill/>
            <a:miter lim="800000"/>
            <a:headEnd/>
            <a:tailEnd/>
          </a:ln>
        </p:spPr>
      </p:pic>
      <p:sp>
        <p:nvSpPr>
          <p:cNvPr id="6" name="TextBox 5"/>
          <p:cNvSpPr txBox="1"/>
          <p:nvPr/>
        </p:nvSpPr>
        <p:spPr>
          <a:xfrm>
            <a:off x="439595" y="2857496"/>
            <a:ext cx="2071702" cy="738664"/>
          </a:xfrm>
          <a:prstGeom prst="rect">
            <a:avLst/>
          </a:prstGeom>
          <a:noFill/>
        </p:spPr>
        <p:txBody>
          <a:bodyPr wrap="square" rtlCol="0">
            <a:spAutoFit/>
          </a:bodyPr>
          <a:lstStyle/>
          <a:p>
            <a:r>
              <a:rPr lang="en-US" sz="1400" b="1" dirty="0">
                <a:latin typeface="Comic Sans MS" pitchFamily="66" charset="0"/>
              </a:rPr>
              <a:t>Marta </a:t>
            </a:r>
            <a:r>
              <a:rPr lang="en-US" sz="1400" b="1" dirty="0" smtClean="0">
                <a:latin typeface="Comic Sans MS" pitchFamily="66" charset="0"/>
              </a:rPr>
              <a:t>Bohn-Meyer:</a:t>
            </a:r>
            <a:r>
              <a:rPr lang="en-US" sz="1400" dirty="0" smtClean="0">
                <a:latin typeface="Comic Sans MS" pitchFamily="66" charset="0"/>
              </a:rPr>
              <a:t> </a:t>
            </a:r>
            <a:r>
              <a:rPr lang="en-US" sz="1400" dirty="0">
                <a:latin typeface="Comic Sans MS" pitchFamily="66" charset="0"/>
              </a:rPr>
              <a:t>American pilot and Engineer</a:t>
            </a:r>
          </a:p>
        </p:txBody>
      </p:sp>
      <p:pic>
        <p:nvPicPr>
          <p:cNvPr id="7" name="Picture 6" descr="http://upload.wikimedia.org/wikipedia/commons/thumb/c/c7/Elsie_macgill.jpg/200px-Elsie_macgill.jpg"/>
          <p:cNvPicPr/>
          <p:nvPr/>
        </p:nvPicPr>
        <p:blipFill>
          <a:blip r:embed="rId4" cstate="print"/>
          <a:srcRect/>
          <a:stretch>
            <a:fillRect/>
          </a:stretch>
        </p:blipFill>
        <p:spPr bwMode="auto">
          <a:xfrm>
            <a:off x="7596222" y="1357298"/>
            <a:ext cx="1047744" cy="1085840"/>
          </a:xfrm>
          <a:prstGeom prst="rect">
            <a:avLst/>
          </a:prstGeom>
          <a:noFill/>
          <a:ln w="9525">
            <a:noFill/>
            <a:miter lim="800000"/>
            <a:headEnd/>
            <a:tailEnd/>
          </a:ln>
        </p:spPr>
      </p:pic>
      <p:sp>
        <p:nvSpPr>
          <p:cNvPr id="8" name="Rectangle 1"/>
          <p:cNvSpPr>
            <a:spLocks noChangeArrowheads="1"/>
          </p:cNvSpPr>
          <p:nvPr/>
        </p:nvSpPr>
        <p:spPr bwMode="auto">
          <a:xfrm>
            <a:off x="4238636" y="1428736"/>
            <a:ext cx="3357586"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Elizabeth </a:t>
            </a:r>
            <a:r>
              <a:rPr kumimoji="0" lang="en-US" sz="1400" b="1" i="0" u="none" strike="noStrike" cap="none" normalizeH="0" baseline="0" dirty="0" err="1" smtClean="0">
                <a:ln>
                  <a:noFill/>
                </a:ln>
                <a:solidFill>
                  <a:schemeClr val="tx1"/>
                </a:solidFill>
                <a:effectLst/>
                <a:latin typeface="Comic Sans MS" pitchFamily="66" charset="0"/>
                <a:ea typeface="Calibri" pitchFamily="34" charset="0"/>
                <a:cs typeface="Times New Roman" pitchFamily="18" charset="0"/>
              </a:rPr>
              <a:t>MacGill</a:t>
            </a:r>
            <a:r>
              <a:rPr kumimoji="0" lang="en-US" sz="1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Canadian Engineer known as the "Queen of the Hurricanes".  She was the world's first female aircraft designer. </a:t>
            </a:r>
            <a:endParaRPr kumimoji="0" lang="en-US" sz="3200" b="0" i="0" u="none" strike="noStrike" cap="none" normalizeH="0" baseline="0" dirty="0" smtClean="0">
              <a:ln>
                <a:noFill/>
              </a:ln>
              <a:solidFill>
                <a:schemeClr val="tx1"/>
              </a:solidFill>
              <a:effectLst/>
              <a:latin typeface="Times New Roman" pitchFamily="18" charset="0"/>
            </a:endParaRPr>
          </a:p>
        </p:txBody>
      </p:sp>
      <p:pic>
        <p:nvPicPr>
          <p:cNvPr id="9" name="Picture 8" descr="http://upload.wikimedia.org/wikipedia/commons/thumb/1/18/Jsc2009e207942Wilson.jpg/220px-Jsc2009e207942Wilson.jpg"/>
          <p:cNvPicPr/>
          <p:nvPr/>
        </p:nvPicPr>
        <p:blipFill>
          <a:blip r:embed="rId5" cstate="print"/>
          <a:srcRect/>
          <a:stretch>
            <a:fillRect/>
          </a:stretch>
        </p:blipFill>
        <p:spPr bwMode="auto">
          <a:xfrm>
            <a:off x="4714876" y="2786058"/>
            <a:ext cx="933450" cy="1328045"/>
          </a:xfrm>
          <a:prstGeom prst="rect">
            <a:avLst/>
          </a:prstGeom>
          <a:noFill/>
          <a:ln w="9525">
            <a:noFill/>
            <a:miter lim="800000"/>
            <a:headEnd/>
            <a:tailEnd/>
          </a:ln>
        </p:spPr>
      </p:pic>
      <p:sp>
        <p:nvSpPr>
          <p:cNvPr id="10" name="TextBox 9"/>
          <p:cNvSpPr txBox="1"/>
          <p:nvPr/>
        </p:nvSpPr>
        <p:spPr>
          <a:xfrm>
            <a:off x="5715008" y="2857496"/>
            <a:ext cx="2286016" cy="738664"/>
          </a:xfrm>
          <a:prstGeom prst="rect">
            <a:avLst/>
          </a:prstGeom>
          <a:noFill/>
        </p:spPr>
        <p:txBody>
          <a:bodyPr wrap="square" rtlCol="0">
            <a:spAutoFit/>
          </a:bodyPr>
          <a:lstStyle/>
          <a:p>
            <a:r>
              <a:rPr lang="en-US" sz="1400" b="1" dirty="0" smtClean="0">
                <a:latin typeface="Comic Sans MS" pitchFamily="66" charset="0"/>
              </a:rPr>
              <a:t>Stephanie Wilson: </a:t>
            </a:r>
            <a:r>
              <a:rPr lang="en-US" sz="1400" dirty="0" smtClean="0">
                <a:latin typeface="Comic Sans MS" pitchFamily="66" charset="0"/>
              </a:rPr>
              <a:t>American Engineer and NASA </a:t>
            </a:r>
            <a:r>
              <a:rPr lang="en-US" sz="1400" dirty="0" err="1" smtClean="0">
                <a:latin typeface="Comic Sans MS" pitchFamily="66" charset="0"/>
              </a:rPr>
              <a:t>Astronaught</a:t>
            </a:r>
            <a:endParaRPr lang="en-GB" sz="1400" dirty="0">
              <a:latin typeface="Comic Sans MS" pitchFamily="66" charset="0"/>
            </a:endParaRPr>
          </a:p>
        </p:txBody>
      </p:sp>
      <p:sp>
        <p:nvSpPr>
          <p:cNvPr id="11" name="TextBox 10"/>
          <p:cNvSpPr txBox="1"/>
          <p:nvPr/>
        </p:nvSpPr>
        <p:spPr>
          <a:xfrm>
            <a:off x="6000760" y="4043140"/>
            <a:ext cx="2714644" cy="1600438"/>
          </a:xfrm>
          <a:prstGeom prst="rect">
            <a:avLst/>
          </a:prstGeom>
          <a:noFill/>
        </p:spPr>
        <p:txBody>
          <a:bodyPr wrap="square" rtlCol="0">
            <a:spAutoFit/>
          </a:bodyPr>
          <a:lstStyle/>
          <a:p>
            <a:r>
              <a:rPr lang="en-GB" sz="1400" b="1" dirty="0">
                <a:latin typeface="Comic Sans MS" pitchFamily="66" charset="0"/>
              </a:rPr>
              <a:t>Beatrice </a:t>
            </a:r>
            <a:r>
              <a:rPr lang="en-GB" sz="1400" b="1" dirty="0" smtClean="0">
                <a:latin typeface="Comic Sans MS" pitchFamily="66" charset="0"/>
              </a:rPr>
              <a:t>Shilling</a:t>
            </a:r>
            <a:r>
              <a:rPr lang="en-GB" sz="1400" b="1" dirty="0">
                <a:latin typeface="Comic Sans MS" pitchFamily="66" charset="0"/>
              </a:rPr>
              <a:t>: </a:t>
            </a:r>
            <a:r>
              <a:rPr lang="en-GB" sz="1400" dirty="0">
                <a:latin typeface="Comic Sans MS" pitchFamily="66" charset="0"/>
              </a:rPr>
              <a:t>British Aeronautical Engineer and Motorcyclist responsible for correcting a serious defect in the Rolls Royce Merlin </a:t>
            </a:r>
            <a:r>
              <a:rPr lang="en-GB" sz="1400" dirty="0" smtClean="0">
                <a:latin typeface="Comic Sans MS" pitchFamily="66" charset="0"/>
              </a:rPr>
              <a:t>Engine used </a:t>
            </a:r>
            <a:r>
              <a:rPr lang="en-GB" sz="1400" dirty="0">
                <a:latin typeface="Comic Sans MS" pitchFamily="66" charset="0"/>
              </a:rPr>
              <a:t>during the Second World </a:t>
            </a:r>
            <a:r>
              <a:rPr lang="en-GB" sz="1400" dirty="0" smtClean="0">
                <a:latin typeface="Comic Sans MS" pitchFamily="66" charset="0"/>
              </a:rPr>
              <a:t>War</a:t>
            </a:r>
            <a:endParaRPr lang="en-GB" dirty="0"/>
          </a:p>
        </p:txBody>
      </p:sp>
      <p:pic>
        <p:nvPicPr>
          <p:cNvPr id="12" name="Picture 11" descr="File:Ada lovelace.jpg"/>
          <p:cNvPicPr/>
          <p:nvPr/>
        </p:nvPicPr>
        <p:blipFill>
          <a:blip r:embed="rId6" cstate="print"/>
          <a:srcRect/>
          <a:stretch>
            <a:fillRect/>
          </a:stretch>
        </p:blipFill>
        <p:spPr bwMode="auto">
          <a:xfrm>
            <a:off x="214282" y="4071942"/>
            <a:ext cx="1000132" cy="1428760"/>
          </a:xfrm>
          <a:prstGeom prst="rect">
            <a:avLst/>
          </a:prstGeom>
          <a:noFill/>
          <a:ln w="9525">
            <a:noFill/>
            <a:miter lim="800000"/>
            <a:headEnd/>
            <a:tailEnd/>
          </a:ln>
        </p:spPr>
      </p:pic>
      <p:sp>
        <p:nvSpPr>
          <p:cNvPr id="13" name="Rectangle 12"/>
          <p:cNvSpPr/>
          <p:nvPr/>
        </p:nvSpPr>
        <p:spPr>
          <a:xfrm>
            <a:off x="1285852" y="4500570"/>
            <a:ext cx="4572000" cy="954107"/>
          </a:xfrm>
          <a:prstGeom prst="rect">
            <a:avLst/>
          </a:prstGeom>
        </p:spPr>
        <p:txBody>
          <a:bodyPr>
            <a:spAutoFit/>
          </a:bodyPr>
          <a:lstStyle/>
          <a:p>
            <a:r>
              <a:rPr lang="en-GB" sz="1400" b="1" dirty="0">
                <a:latin typeface="Comic Sans MS" pitchFamily="66" charset="0"/>
              </a:rPr>
              <a:t>Augusta </a:t>
            </a:r>
            <a:r>
              <a:rPr lang="en-GB" sz="1400" b="1" dirty="0" err="1">
                <a:latin typeface="Comic Sans MS" pitchFamily="66" charset="0"/>
              </a:rPr>
              <a:t>Ada</a:t>
            </a:r>
            <a:r>
              <a:rPr lang="en-GB" sz="1400" b="1" dirty="0">
                <a:latin typeface="Comic Sans MS" pitchFamily="66" charset="0"/>
              </a:rPr>
              <a:t> King, Countess of Lovelace:</a:t>
            </a:r>
            <a:r>
              <a:rPr lang="en-GB" sz="1400" dirty="0">
                <a:latin typeface="Comic Sans MS" pitchFamily="66" charset="0"/>
              </a:rPr>
              <a:t> Daughter of Lord Byron, </a:t>
            </a:r>
            <a:r>
              <a:rPr lang="en-GB" sz="1400" dirty="0" err="1">
                <a:latin typeface="Comic Sans MS" pitchFamily="66" charset="0"/>
              </a:rPr>
              <a:t>Ada</a:t>
            </a:r>
            <a:r>
              <a:rPr lang="en-GB" sz="1400" dirty="0">
                <a:latin typeface="Comic Sans MS" pitchFamily="66" charset="0"/>
              </a:rPr>
              <a:t> was an English writer known for her work on Charles Babbage’s computer.  She is regarded as the world's first computer programmer.</a:t>
            </a:r>
          </a:p>
        </p:txBody>
      </p:sp>
      <p:sp>
        <p:nvSpPr>
          <p:cNvPr id="14" name="TextBox 13"/>
          <p:cNvSpPr txBox="1"/>
          <p:nvPr/>
        </p:nvSpPr>
        <p:spPr>
          <a:xfrm>
            <a:off x="285720" y="5715016"/>
            <a:ext cx="8429684" cy="430887"/>
          </a:xfrm>
          <a:prstGeom prst="rect">
            <a:avLst/>
          </a:prstGeom>
          <a:noFill/>
        </p:spPr>
        <p:txBody>
          <a:bodyPr wrap="square" rtlCol="0">
            <a:spAutoFit/>
          </a:bodyPr>
          <a:lstStyle/>
          <a:p>
            <a:r>
              <a:rPr lang="en-GB" sz="2200" dirty="0" smtClean="0">
                <a:latin typeface="Comic Sans MS" pitchFamily="66" charset="0"/>
              </a:rPr>
              <a:t>These women, and thousands more like them didn’t think so</a:t>
            </a:r>
            <a:endParaRPr lang="en-GB" sz="2200" dirty="0">
              <a:latin typeface="Comic Sans MS" pitchFamily="66" charset="0"/>
            </a:endParaRPr>
          </a:p>
        </p:txBody>
      </p:sp>
    </p:spTree>
  </p:cSld>
  <p:clrMapOvr>
    <a:masterClrMapping/>
  </p:clrMapOvr>
  <p:transition spd="med">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2" cstate="print"/>
          <a:srcRect l="28906" t="27500" r="26562" b="21875"/>
          <a:stretch>
            <a:fillRect/>
          </a:stretch>
        </p:blipFill>
        <p:spPr bwMode="auto">
          <a:xfrm rot="789679">
            <a:off x="6852870" y="1844825"/>
            <a:ext cx="2614102" cy="1857388"/>
          </a:xfrm>
          <a:prstGeom prst="rect">
            <a:avLst/>
          </a:prstGeom>
          <a:noFill/>
          <a:ln w="9525">
            <a:noFill/>
            <a:miter lim="800000"/>
            <a:headEnd/>
            <a:tailEnd/>
          </a:ln>
          <a:effectLst/>
        </p:spPr>
      </p:pic>
      <p:pic>
        <p:nvPicPr>
          <p:cNvPr id="1034" name="Picture 10"/>
          <p:cNvPicPr>
            <a:picLocks noChangeAspect="1" noChangeArrowheads="1"/>
          </p:cNvPicPr>
          <p:nvPr/>
        </p:nvPicPr>
        <p:blipFill>
          <a:blip r:embed="rId3" cstate="print"/>
          <a:srcRect l="27148" t="25625" r="25390" b="20000"/>
          <a:stretch>
            <a:fillRect/>
          </a:stretch>
        </p:blipFill>
        <p:spPr bwMode="auto">
          <a:xfrm>
            <a:off x="6935613" y="-24"/>
            <a:ext cx="2494171" cy="1785950"/>
          </a:xfrm>
          <a:prstGeom prst="rect">
            <a:avLst/>
          </a:prstGeom>
          <a:noFill/>
          <a:ln w="9525">
            <a:noFill/>
            <a:miter lim="800000"/>
            <a:headEnd/>
            <a:tailEnd/>
          </a:ln>
          <a:effectLst/>
        </p:spPr>
      </p:pic>
      <p:pic>
        <p:nvPicPr>
          <p:cNvPr id="1035" name="Picture 11"/>
          <p:cNvPicPr>
            <a:picLocks noChangeAspect="1" noChangeArrowheads="1"/>
          </p:cNvPicPr>
          <p:nvPr/>
        </p:nvPicPr>
        <p:blipFill>
          <a:blip r:embed="rId4" cstate="print"/>
          <a:srcRect l="27148" t="28437" r="25390" b="20000"/>
          <a:stretch>
            <a:fillRect/>
          </a:stretch>
        </p:blipFill>
        <p:spPr bwMode="auto">
          <a:xfrm>
            <a:off x="6643670" y="5143512"/>
            <a:ext cx="2500330" cy="1928803"/>
          </a:xfrm>
          <a:prstGeom prst="rect">
            <a:avLst/>
          </a:prstGeom>
          <a:noFill/>
          <a:ln w="9525">
            <a:noFill/>
            <a:miter lim="800000"/>
            <a:headEnd/>
            <a:tailEnd/>
          </a:ln>
          <a:effectLst/>
        </p:spPr>
      </p:pic>
      <p:sp>
        <p:nvSpPr>
          <p:cNvPr id="2" name="Title 1"/>
          <p:cNvSpPr>
            <a:spLocks noGrp="1"/>
          </p:cNvSpPr>
          <p:nvPr>
            <p:ph type="title"/>
          </p:nvPr>
        </p:nvSpPr>
        <p:spPr>
          <a:xfrm>
            <a:off x="2500298" y="2143116"/>
            <a:ext cx="4071966" cy="1357322"/>
          </a:xfrm>
        </p:spPr>
        <p:txBody>
          <a:bodyPr/>
          <a:lstStyle/>
          <a:p>
            <a:r>
              <a:rPr lang="en-GB" dirty="0" smtClean="0"/>
              <a:t>Exemplar </a:t>
            </a:r>
            <a:r>
              <a:rPr lang="en-GB" dirty="0" smtClean="0"/>
              <a:t>Portfolio Pages</a:t>
            </a:r>
            <a:endParaRPr lang="en-GB" dirty="0"/>
          </a:p>
        </p:txBody>
      </p:sp>
      <p:pic>
        <p:nvPicPr>
          <p:cNvPr id="1033" name="Picture 9"/>
          <p:cNvPicPr>
            <a:picLocks noChangeAspect="1" noChangeArrowheads="1"/>
          </p:cNvPicPr>
          <p:nvPr/>
        </p:nvPicPr>
        <p:blipFill>
          <a:blip r:embed="rId5" cstate="print"/>
          <a:srcRect l="27148" t="25625" r="25390" b="20000"/>
          <a:stretch>
            <a:fillRect/>
          </a:stretch>
        </p:blipFill>
        <p:spPr bwMode="auto">
          <a:xfrm rot="447366">
            <a:off x="4605896" y="225694"/>
            <a:ext cx="2494171" cy="1785950"/>
          </a:xfrm>
          <a:prstGeom prst="rect">
            <a:avLst/>
          </a:prstGeom>
          <a:noFill/>
          <a:ln w="9525">
            <a:noFill/>
            <a:miter lim="800000"/>
            <a:headEnd/>
            <a:tailEnd/>
          </a:ln>
          <a:effectLst/>
        </p:spPr>
      </p:pic>
      <p:pic>
        <p:nvPicPr>
          <p:cNvPr id="1036" name="Picture 12"/>
          <p:cNvPicPr>
            <a:picLocks noChangeAspect="1" noChangeArrowheads="1"/>
          </p:cNvPicPr>
          <p:nvPr/>
        </p:nvPicPr>
        <p:blipFill>
          <a:blip r:embed="rId6" cstate="print"/>
          <a:srcRect l="27148" t="26562" r="25390" b="20937"/>
          <a:stretch>
            <a:fillRect/>
          </a:stretch>
        </p:blipFill>
        <p:spPr bwMode="auto">
          <a:xfrm rot="21314896">
            <a:off x="-73374" y="38925"/>
            <a:ext cx="2583250" cy="1785950"/>
          </a:xfrm>
          <a:prstGeom prst="rect">
            <a:avLst/>
          </a:prstGeom>
          <a:noFill/>
          <a:ln w="9525">
            <a:noFill/>
            <a:miter lim="800000"/>
            <a:headEnd/>
            <a:tailEnd/>
          </a:ln>
          <a:effectLst/>
        </p:spPr>
      </p:pic>
      <p:pic>
        <p:nvPicPr>
          <p:cNvPr id="1039" name="Picture 15"/>
          <p:cNvPicPr>
            <a:picLocks noChangeAspect="1" noChangeArrowheads="1"/>
          </p:cNvPicPr>
          <p:nvPr/>
        </p:nvPicPr>
        <p:blipFill>
          <a:blip r:embed="rId7" cstate="print"/>
          <a:srcRect l="28125" t="28125" r="26757" b="20312"/>
          <a:stretch>
            <a:fillRect/>
          </a:stretch>
        </p:blipFill>
        <p:spPr bwMode="auto">
          <a:xfrm rot="21218440">
            <a:off x="2520076" y="4939073"/>
            <a:ext cx="2500330" cy="1785950"/>
          </a:xfrm>
          <a:prstGeom prst="rect">
            <a:avLst/>
          </a:prstGeom>
          <a:noFill/>
          <a:ln w="9525">
            <a:noFill/>
            <a:miter lim="800000"/>
            <a:headEnd/>
            <a:tailEnd/>
          </a:ln>
          <a:effectLst/>
        </p:spPr>
      </p:pic>
      <p:pic>
        <p:nvPicPr>
          <p:cNvPr id="1032" name="Picture 8"/>
          <p:cNvPicPr>
            <a:picLocks noChangeAspect="1" noChangeArrowheads="1"/>
          </p:cNvPicPr>
          <p:nvPr/>
        </p:nvPicPr>
        <p:blipFill>
          <a:blip r:embed="rId8" cstate="print"/>
          <a:srcRect l="28320" t="27500" r="26562" b="20937"/>
          <a:stretch>
            <a:fillRect/>
          </a:stretch>
        </p:blipFill>
        <p:spPr bwMode="auto">
          <a:xfrm rot="20978397">
            <a:off x="2211876" y="138802"/>
            <a:ext cx="2500330" cy="1785950"/>
          </a:xfrm>
          <a:prstGeom prst="rect">
            <a:avLst/>
          </a:prstGeom>
          <a:noFill/>
          <a:ln w="9525">
            <a:noFill/>
            <a:miter lim="800000"/>
            <a:headEnd/>
            <a:tailEnd/>
          </a:ln>
          <a:effectLst/>
        </p:spPr>
      </p:pic>
      <p:pic>
        <p:nvPicPr>
          <p:cNvPr id="1027" name="Picture 3"/>
          <p:cNvPicPr>
            <a:picLocks noChangeAspect="1" noChangeArrowheads="1"/>
          </p:cNvPicPr>
          <p:nvPr/>
        </p:nvPicPr>
        <p:blipFill>
          <a:blip r:embed="rId9" cstate="print"/>
          <a:srcRect l="28906" t="28437" r="27148" b="23750"/>
          <a:stretch>
            <a:fillRect/>
          </a:stretch>
        </p:blipFill>
        <p:spPr bwMode="auto">
          <a:xfrm rot="447745">
            <a:off x="6378834" y="3665451"/>
            <a:ext cx="2659010" cy="1808128"/>
          </a:xfrm>
          <a:prstGeom prst="rect">
            <a:avLst/>
          </a:prstGeom>
          <a:noFill/>
          <a:ln w="9525">
            <a:noFill/>
            <a:miter lim="800000"/>
            <a:headEnd/>
            <a:tailEnd/>
          </a:ln>
          <a:effectLst/>
        </p:spPr>
      </p:pic>
      <p:pic>
        <p:nvPicPr>
          <p:cNvPr id="1038" name="Picture 14"/>
          <p:cNvPicPr>
            <a:picLocks noChangeAspect="1" noChangeArrowheads="1"/>
          </p:cNvPicPr>
          <p:nvPr/>
        </p:nvPicPr>
        <p:blipFill>
          <a:blip r:embed="rId10" cstate="print"/>
          <a:srcRect l="28906" t="27500" r="26562" b="20000"/>
          <a:stretch>
            <a:fillRect/>
          </a:stretch>
        </p:blipFill>
        <p:spPr bwMode="auto">
          <a:xfrm>
            <a:off x="0" y="3500438"/>
            <a:ext cx="2571769" cy="1785950"/>
          </a:xfrm>
          <a:prstGeom prst="rect">
            <a:avLst/>
          </a:prstGeom>
          <a:noFill/>
          <a:ln w="9525">
            <a:noFill/>
            <a:miter lim="800000"/>
            <a:headEnd/>
            <a:tailEnd/>
          </a:ln>
          <a:effectLst/>
        </p:spPr>
      </p:pic>
      <p:pic>
        <p:nvPicPr>
          <p:cNvPr id="1031" name="Picture 7"/>
          <p:cNvPicPr>
            <a:picLocks noChangeAspect="1" noChangeArrowheads="1"/>
          </p:cNvPicPr>
          <p:nvPr/>
        </p:nvPicPr>
        <p:blipFill>
          <a:blip r:embed="rId8" cstate="print"/>
          <a:srcRect l="28320" t="27500" r="26562" b="21875"/>
          <a:stretch>
            <a:fillRect/>
          </a:stretch>
        </p:blipFill>
        <p:spPr bwMode="auto">
          <a:xfrm>
            <a:off x="0" y="5214950"/>
            <a:ext cx="2618710" cy="1836498"/>
          </a:xfrm>
          <a:prstGeom prst="rect">
            <a:avLst/>
          </a:prstGeom>
          <a:noFill/>
          <a:ln w="9525">
            <a:noFill/>
            <a:miter lim="800000"/>
            <a:headEnd/>
            <a:tailEnd/>
          </a:ln>
          <a:effectLst/>
        </p:spPr>
      </p:pic>
      <p:pic>
        <p:nvPicPr>
          <p:cNvPr id="1040" name="Picture 16"/>
          <p:cNvPicPr>
            <a:picLocks noChangeAspect="1" noChangeArrowheads="1"/>
          </p:cNvPicPr>
          <p:nvPr/>
        </p:nvPicPr>
        <p:blipFill>
          <a:blip r:embed="rId11" cstate="print"/>
          <a:srcRect l="28320" t="27500" r="26562" b="20937"/>
          <a:stretch>
            <a:fillRect/>
          </a:stretch>
        </p:blipFill>
        <p:spPr bwMode="auto">
          <a:xfrm>
            <a:off x="0" y="1785926"/>
            <a:ext cx="2571736" cy="1785925"/>
          </a:xfrm>
          <a:prstGeom prst="rect">
            <a:avLst/>
          </a:prstGeom>
          <a:noFill/>
          <a:ln w="9525">
            <a:noFill/>
            <a:miter lim="800000"/>
            <a:headEnd/>
            <a:tailEnd/>
          </a:ln>
          <a:effectLst/>
        </p:spPr>
      </p:pic>
      <p:sp>
        <p:nvSpPr>
          <p:cNvPr id="18" name="Title 1"/>
          <p:cNvSpPr txBox="1">
            <a:spLocks/>
          </p:cNvSpPr>
          <p:nvPr/>
        </p:nvSpPr>
        <p:spPr>
          <a:xfrm>
            <a:off x="2786050" y="3571876"/>
            <a:ext cx="3571900" cy="1357322"/>
          </a:xfrm>
          <a:prstGeom prst="rect">
            <a:avLst/>
          </a:prstGeom>
        </p:spPr>
        <p:txBody>
          <a:bodyPr vert="horz" lIns="91440" tIns="45720" rIns="91440" bIns="45720" rtlCol="0" anchor="ctr">
            <a:normAutofit fontScale="70000" lnSpcReduction="20000"/>
          </a:bodyPr>
          <a:lstStyle/>
          <a:p>
            <a:pPr marL="0" marR="0" lvl="0" indent="0" algn="just" defTabSz="914400" rtl="0" eaLnBrk="1" fontAlgn="auto" latinLnBrk="0" hangingPunct="1">
              <a:lnSpc>
                <a:spcPct val="100000"/>
              </a:lnSpc>
              <a:spcBef>
                <a:spcPct val="0"/>
              </a:spcBef>
              <a:spcAft>
                <a:spcPts val="0"/>
              </a:spcAft>
              <a:buClrTx/>
              <a:buSzTx/>
              <a:buFontTx/>
              <a:buNone/>
              <a:tabLst/>
              <a:defRPr/>
            </a:pPr>
            <a:r>
              <a:rPr kumimoji="0" lang="en-GB" sz="2800" i="0" u="none" strike="noStrike" kern="1200" cap="none" spc="0" normalizeH="0" baseline="0" noProof="0" dirty="0" smtClean="0">
                <a:ln>
                  <a:noFill/>
                </a:ln>
                <a:solidFill>
                  <a:schemeClr val="tx1"/>
                </a:solidFill>
                <a:effectLst/>
                <a:uLnTx/>
                <a:uFillTx/>
                <a:latin typeface="Comic Sans MS" pitchFamily="66" charset="0"/>
                <a:ea typeface="+mj-ea"/>
                <a:cs typeface="+mj-cs"/>
              </a:rPr>
              <a:t>These</a:t>
            </a:r>
            <a:r>
              <a:rPr kumimoji="0" lang="en-GB" sz="2800" i="0" u="none" strike="noStrike" kern="1200" cap="none" spc="0" normalizeH="0" noProof="0" dirty="0" smtClean="0">
                <a:ln>
                  <a:noFill/>
                </a:ln>
                <a:solidFill>
                  <a:schemeClr val="tx1"/>
                </a:solidFill>
                <a:effectLst/>
                <a:uLnTx/>
                <a:uFillTx/>
                <a:latin typeface="Comic Sans MS" pitchFamily="66" charset="0"/>
                <a:ea typeface="+mj-ea"/>
                <a:cs typeface="+mj-cs"/>
              </a:rPr>
              <a:t> pages are examples of the type of work you will be expected to produce in your portfolio of evidence.</a:t>
            </a:r>
            <a:endParaRPr kumimoji="0" lang="en-GB" sz="2800" i="0" u="none" strike="noStrike" kern="1200" cap="none" spc="0" normalizeH="0" baseline="0" noProof="0" dirty="0">
              <a:ln>
                <a:noFill/>
              </a:ln>
              <a:solidFill>
                <a:schemeClr val="tx1"/>
              </a:solidFill>
              <a:effectLst/>
              <a:uLnTx/>
              <a:uFillTx/>
              <a:latin typeface="Comic Sans MS" pitchFamily="66" charset="0"/>
              <a:ea typeface="+mj-ea"/>
              <a:cs typeface="+mj-cs"/>
            </a:endParaRPr>
          </a:p>
        </p:txBody>
      </p:sp>
      <p:pic>
        <p:nvPicPr>
          <p:cNvPr id="1037" name="Picture 13"/>
          <p:cNvPicPr>
            <a:picLocks noChangeAspect="1" noChangeArrowheads="1"/>
          </p:cNvPicPr>
          <p:nvPr/>
        </p:nvPicPr>
        <p:blipFill>
          <a:blip r:embed="rId12" cstate="print"/>
          <a:srcRect l="28906" t="28437" r="25976" b="20000"/>
          <a:stretch>
            <a:fillRect/>
          </a:stretch>
        </p:blipFill>
        <p:spPr bwMode="auto">
          <a:xfrm>
            <a:off x="4214810" y="5286388"/>
            <a:ext cx="2571768" cy="1836977"/>
          </a:xfrm>
          <a:prstGeom prst="rect">
            <a:avLst/>
          </a:prstGeom>
          <a:noFill/>
          <a:ln w="9525">
            <a:noFill/>
            <a:miter lim="800000"/>
            <a:headEnd/>
            <a:tailEnd/>
          </a:ln>
          <a:effectLst/>
        </p:spPr>
      </p:pic>
    </p:spTree>
  </p:cSld>
  <p:clrMapOvr>
    <a:masterClrMapping/>
  </p:clrMapOvr>
  <p:transition spd="med">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You Should Pick Engineering </a:t>
            </a:r>
            <a:r>
              <a:rPr lang="en-GB" dirty="0" smtClean="0"/>
              <a:t>if... </a:t>
            </a:r>
            <a:endParaRPr lang="en-GB" dirty="0"/>
          </a:p>
        </p:txBody>
      </p:sp>
      <p:sp>
        <p:nvSpPr>
          <p:cNvPr id="3" name="Content Placeholder 2"/>
          <p:cNvSpPr>
            <a:spLocks noGrp="1"/>
          </p:cNvSpPr>
          <p:nvPr>
            <p:ph idx="1"/>
          </p:nvPr>
        </p:nvSpPr>
        <p:spPr/>
        <p:txBody>
          <a:bodyPr>
            <a:normAutofit fontScale="85000" lnSpcReduction="10000"/>
          </a:bodyPr>
          <a:lstStyle/>
          <a:p>
            <a:pPr>
              <a:lnSpc>
                <a:spcPct val="150000"/>
              </a:lnSpc>
            </a:pPr>
            <a:r>
              <a:rPr lang="en-GB" dirty="0" smtClean="0"/>
              <a:t>You are interested in how things work</a:t>
            </a:r>
          </a:p>
          <a:p>
            <a:pPr>
              <a:lnSpc>
                <a:spcPct val="150000"/>
              </a:lnSpc>
            </a:pPr>
            <a:r>
              <a:rPr lang="en-GB" dirty="0" smtClean="0"/>
              <a:t>You want to be part of the future and make a difference</a:t>
            </a:r>
            <a:r>
              <a:rPr lang="en-GB" dirty="0" smtClean="0"/>
              <a:t> </a:t>
            </a:r>
          </a:p>
          <a:p>
            <a:pPr>
              <a:lnSpc>
                <a:spcPct val="150000"/>
              </a:lnSpc>
            </a:pPr>
            <a:r>
              <a:rPr lang="en-GB" dirty="0" smtClean="0"/>
              <a:t>You want to be able to design and make a working product </a:t>
            </a:r>
            <a:endParaRPr lang="en-GB" dirty="0" smtClean="0"/>
          </a:p>
          <a:p>
            <a:pPr>
              <a:lnSpc>
                <a:spcPct val="150000"/>
              </a:lnSpc>
            </a:pPr>
            <a:r>
              <a:rPr lang="en-GB" dirty="0" smtClean="0"/>
              <a:t>You are able to produce practical work to a very high standard.</a:t>
            </a:r>
          </a:p>
          <a:p>
            <a:endParaRPr lang="en-GB" dirty="0"/>
          </a:p>
        </p:txBody>
      </p:sp>
    </p:spTree>
  </p:cSld>
  <p:clrMapOvr>
    <a:masterClrMapping/>
  </p:clrMapOvr>
  <p:transition spd="med">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4348" y="1285860"/>
            <a:ext cx="7772400" cy="2428892"/>
          </a:xfrm>
        </p:spPr>
        <p:txBody>
          <a:bodyPr>
            <a:normAutofit/>
          </a:bodyPr>
          <a:lstStyle/>
          <a:p>
            <a:pPr algn="just"/>
            <a:r>
              <a:rPr lang="en-GB" sz="3200" dirty="0" smtClean="0">
                <a:solidFill>
                  <a:schemeClr val="tx1"/>
                </a:solidFill>
              </a:rPr>
              <a:t>If you are interested in Engineering and want more information then speak to either </a:t>
            </a:r>
            <a:r>
              <a:rPr lang="en-GB" sz="3200" b="1" dirty="0" smtClean="0">
                <a:solidFill>
                  <a:schemeClr val="tx1"/>
                </a:solidFill>
              </a:rPr>
              <a:t>Mrs Barker</a:t>
            </a:r>
            <a:r>
              <a:rPr lang="en-GB" sz="3200" dirty="0" smtClean="0">
                <a:solidFill>
                  <a:schemeClr val="tx1"/>
                </a:solidFill>
              </a:rPr>
              <a:t> or </a:t>
            </a:r>
            <a:r>
              <a:rPr lang="en-GB" sz="3200" b="1" dirty="0" smtClean="0">
                <a:solidFill>
                  <a:schemeClr val="tx1"/>
                </a:solidFill>
              </a:rPr>
              <a:t>Mr Barker</a:t>
            </a:r>
            <a:r>
              <a:rPr lang="en-GB" sz="3200" dirty="0" smtClean="0">
                <a:solidFill>
                  <a:schemeClr val="tx1"/>
                </a:solidFill>
              </a:rPr>
              <a:t> in the Technology Department.</a:t>
            </a:r>
            <a:endParaRPr lang="en-GB" sz="3200" dirty="0">
              <a:solidFill>
                <a:schemeClr val="tx1"/>
              </a:solidFill>
            </a:endParaRPr>
          </a:p>
        </p:txBody>
      </p:sp>
      <p:pic>
        <p:nvPicPr>
          <p:cNvPr id="4" name="Content Placeholder 5"/>
          <p:cNvPicPr>
            <a:picLocks/>
          </p:cNvPicPr>
          <p:nvPr/>
        </p:nvPicPr>
        <p:blipFill>
          <a:blip r:embed="rId2" cstate="print"/>
          <a:srcRect l="74038" t="52534" r="17239" b="16348"/>
          <a:stretch>
            <a:fillRect/>
          </a:stretch>
        </p:blipFill>
        <p:spPr bwMode="auto">
          <a:xfrm rot="457079">
            <a:off x="7010494" y="3703344"/>
            <a:ext cx="1063508" cy="2371192"/>
          </a:xfrm>
          <a:prstGeom prst="rect">
            <a:avLst/>
          </a:prstGeom>
          <a:noFill/>
          <a:ln w="9525">
            <a:noFill/>
            <a:miter lim="800000"/>
            <a:headEnd/>
            <a:tailEnd/>
          </a:ln>
        </p:spPr>
      </p:pic>
    </p:spTree>
  </p:cSld>
  <p:clrMapOvr>
    <a:masterClrMapping/>
  </p:clrMapOvr>
  <p:transition spd="med">
    <p:dissolve/>
  </p:transition>
  <p:timing>
    <p:tnLst>
      <p:par>
        <p:cTn id="1" dur="indefinite" restart="never" nodeType="tmRoot"/>
      </p:par>
    </p:tnLst>
  </p:timing>
</p:sld>
</file>

<file path=ppt/theme/theme1.xml><?xml version="1.0" encoding="utf-8"?>
<a:theme xmlns:a="http://schemas.openxmlformats.org/drawingml/2006/main" name="Office Theme">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309</TotalTime>
  <Words>494</Words>
  <Application>Microsoft Office PowerPoint</Application>
  <PresentationFormat>On-screen Show (4:3)</PresentationFormat>
  <Paragraphs>53</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GCSE in Engineering </vt:lpstr>
      <vt:lpstr>What is Engineering?</vt:lpstr>
      <vt:lpstr>Engineering as a Career</vt:lpstr>
      <vt:lpstr>How will you be Assessed?</vt:lpstr>
      <vt:lpstr>Slide 5</vt:lpstr>
      <vt:lpstr>Is Engineering just for boys?</vt:lpstr>
      <vt:lpstr>Exemplar Portfolio Pages</vt:lpstr>
      <vt:lpstr>You Should Pick Engineering if... </vt:lpstr>
      <vt:lpstr>Slide 9</vt:lpstr>
    </vt:vector>
  </TitlesOfParts>
  <Company>Lancashire County Council Education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sbarker</dc:creator>
  <cp:lastModifiedBy>sbarker</cp:lastModifiedBy>
  <cp:revision>9</cp:revision>
  <dcterms:created xsi:type="dcterms:W3CDTF">2011-04-05T18:23:15Z</dcterms:created>
  <dcterms:modified xsi:type="dcterms:W3CDTF">2012-02-01T21:53:24Z</dcterms:modified>
</cp:coreProperties>
</file>